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70"/>
  </p:notesMasterIdLst>
  <p:handoutMasterIdLst>
    <p:handoutMasterId r:id="rId71"/>
  </p:handoutMasterIdLst>
  <p:sldIdLst>
    <p:sldId id="256" r:id="rId2"/>
    <p:sldId id="382" r:id="rId3"/>
    <p:sldId id="288" r:id="rId4"/>
    <p:sldId id="290" r:id="rId5"/>
    <p:sldId id="291" r:id="rId6"/>
    <p:sldId id="284" r:id="rId7"/>
    <p:sldId id="292" r:id="rId8"/>
    <p:sldId id="293" r:id="rId9"/>
    <p:sldId id="294" r:id="rId10"/>
    <p:sldId id="295" r:id="rId11"/>
    <p:sldId id="275" r:id="rId12"/>
    <p:sldId id="276" r:id="rId13"/>
    <p:sldId id="272" r:id="rId14"/>
    <p:sldId id="277" r:id="rId15"/>
    <p:sldId id="286" r:id="rId16"/>
    <p:sldId id="287" r:id="rId17"/>
    <p:sldId id="379" r:id="rId18"/>
    <p:sldId id="383" r:id="rId19"/>
    <p:sldId id="384" r:id="rId20"/>
    <p:sldId id="385" r:id="rId21"/>
    <p:sldId id="386" r:id="rId22"/>
    <p:sldId id="387" r:id="rId23"/>
    <p:sldId id="388" r:id="rId24"/>
    <p:sldId id="389" r:id="rId25"/>
    <p:sldId id="390" r:id="rId26"/>
    <p:sldId id="391" r:id="rId27"/>
    <p:sldId id="392" r:id="rId28"/>
    <p:sldId id="393" r:id="rId29"/>
    <p:sldId id="394" r:id="rId30"/>
    <p:sldId id="395" r:id="rId31"/>
    <p:sldId id="396"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28" r:id="rId64"/>
    <p:sldId id="429" r:id="rId65"/>
    <p:sldId id="430" r:id="rId66"/>
    <p:sldId id="431" r:id="rId67"/>
    <p:sldId id="433" r:id="rId68"/>
    <p:sldId id="432" r:id="rId6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2" autoAdjust="0"/>
    <p:restoredTop sz="89408" autoAdjust="0"/>
  </p:normalViewPr>
  <p:slideViewPr>
    <p:cSldViewPr snapToGrid="0">
      <p:cViewPr>
        <p:scale>
          <a:sx n="89" d="100"/>
          <a:sy n="89" d="100"/>
        </p:scale>
        <p:origin x="-140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51DAD-DF86-49BE-A0EB-BA576BAB3633}"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en-IE"/>
        </a:p>
      </dgm:t>
    </dgm:pt>
    <dgm:pt modelId="{5849073C-7CA3-4757-9E81-1C7010770FF4}">
      <dgm:prSet phldrT="[Text]"/>
      <dgm:spPr/>
      <dgm:t>
        <a:bodyPr/>
        <a:lstStyle/>
        <a:p>
          <a:r>
            <a:rPr lang="en-IE" dirty="0" smtClean="0"/>
            <a:t>Big Data</a:t>
          </a:r>
          <a:endParaRPr lang="en-IE" dirty="0"/>
        </a:p>
      </dgm:t>
    </dgm:pt>
    <dgm:pt modelId="{50391B60-7931-4F47-9A90-FE0DAAA32498}" type="parTrans" cxnId="{0CC1079C-6318-4A21-992D-6B8DB143E616}">
      <dgm:prSet/>
      <dgm:spPr/>
      <dgm:t>
        <a:bodyPr/>
        <a:lstStyle/>
        <a:p>
          <a:endParaRPr lang="en-IE"/>
        </a:p>
      </dgm:t>
    </dgm:pt>
    <dgm:pt modelId="{42555924-49C0-4866-ACD7-0817575C5845}" type="sibTrans" cxnId="{0CC1079C-6318-4A21-992D-6B8DB143E616}">
      <dgm:prSet/>
      <dgm:spPr/>
      <dgm:t>
        <a:bodyPr/>
        <a:lstStyle/>
        <a:p>
          <a:endParaRPr lang="en-IE"/>
        </a:p>
      </dgm:t>
    </dgm:pt>
    <dgm:pt modelId="{A7DC2B6B-6548-4944-A44C-9966C98E64AC}">
      <dgm:prSet phldrT="[Text]"/>
      <dgm:spPr/>
      <dgm:t>
        <a:bodyPr/>
        <a:lstStyle/>
        <a:p>
          <a:r>
            <a:rPr lang="en-IE" dirty="0" smtClean="0"/>
            <a:t>Volume</a:t>
          </a:r>
          <a:endParaRPr lang="en-IE" dirty="0"/>
        </a:p>
      </dgm:t>
    </dgm:pt>
    <dgm:pt modelId="{092AF34B-2A1A-4CED-97A7-1B97A41F6A37}" type="parTrans" cxnId="{F20A67AA-C702-46D0-9D54-670C768C6D3D}">
      <dgm:prSet/>
      <dgm:spPr/>
      <dgm:t>
        <a:bodyPr/>
        <a:lstStyle/>
        <a:p>
          <a:endParaRPr lang="en-IE"/>
        </a:p>
      </dgm:t>
    </dgm:pt>
    <dgm:pt modelId="{8FE0716E-00D7-4209-ABD0-2C8CBEC7CC74}" type="sibTrans" cxnId="{F20A67AA-C702-46D0-9D54-670C768C6D3D}">
      <dgm:prSet/>
      <dgm:spPr/>
      <dgm:t>
        <a:bodyPr/>
        <a:lstStyle/>
        <a:p>
          <a:endParaRPr lang="en-IE"/>
        </a:p>
      </dgm:t>
    </dgm:pt>
    <dgm:pt modelId="{33BA2953-B1A9-46CA-889B-BD5DF1599CCC}">
      <dgm:prSet phldrT="[Text]"/>
      <dgm:spPr/>
      <dgm:t>
        <a:bodyPr/>
        <a:lstStyle/>
        <a:p>
          <a:r>
            <a:rPr lang="en-IE" dirty="0" smtClean="0"/>
            <a:t>Veracity</a:t>
          </a:r>
          <a:endParaRPr lang="en-IE" dirty="0"/>
        </a:p>
      </dgm:t>
    </dgm:pt>
    <dgm:pt modelId="{AF9EA288-8437-4D9E-B790-A2869BD58842}" type="parTrans" cxnId="{59F2BDD9-2873-49AC-BCE5-11FDCC9DFC15}">
      <dgm:prSet/>
      <dgm:spPr/>
      <dgm:t>
        <a:bodyPr/>
        <a:lstStyle/>
        <a:p>
          <a:endParaRPr lang="en-IE"/>
        </a:p>
      </dgm:t>
    </dgm:pt>
    <dgm:pt modelId="{7754950B-B0FC-4967-ADAA-8AAE5334F97D}" type="sibTrans" cxnId="{59F2BDD9-2873-49AC-BCE5-11FDCC9DFC15}">
      <dgm:prSet/>
      <dgm:spPr/>
      <dgm:t>
        <a:bodyPr/>
        <a:lstStyle/>
        <a:p>
          <a:endParaRPr lang="en-IE"/>
        </a:p>
      </dgm:t>
    </dgm:pt>
    <dgm:pt modelId="{97B61188-071A-409D-A0C0-80B65DCD64AE}">
      <dgm:prSet phldrT="[Text]"/>
      <dgm:spPr/>
      <dgm:t>
        <a:bodyPr/>
        <a:lstStyle/>
        <a:p>
          <a:r>
            <a:rPr lang="en-IE" dirty="0" smtClean="0"/>
            <a:t>Variety</a:t>
          </a:r>
          <a:endParaRPr lang="en-IE" dirty="0"/>
        </a:p>
      </dgm:t>
    </dgm:pt>
    <dgm:pt modelId="{C944C87F-D3E7-4E51-B361-165F0E43EAF0}" type="parTrans" cxnId="{ACF16733-9627-4FE3-982F-86C28BBF6E23}">
      <dgm:prSet/>
      <dgm:spPr/>
      <dgm:t>
        <a:bodyPr/>
        <a:lstStyle/>
        <a:p>
          <a:endParaRPr lang="en-IE"/>
        </a:p>
      </dgm:t>
    </dgm:pt>
    <dgm:pt modelId="{A154EC56-71C7-45C1-9A00-459B37A9B232}" type="sibTrans" cxnId="{ACF16733-9627-4FE3-982F-86C28BBF6E23}">
      <dgm:prSet/>
      <dgm:spPr/>
      <dgm:t>
        <a:bodyPr/>
        <a:lstStyle/>
        <a:p>
          <a:endParaRPr lang="en-IE"/>
        </a:p>
      </dgm:t>
    </dgm:pt>
    <dgm:pt modelId="{26D43BE2-DF22-4AA0-9CA7-B0A8C39DEA41}">
      <dgm:prSet phldrT="[Text]"/>
      <dgm:spPr/>
      <dgm:t>
        <a:bodyPr/>
        <a:lstStyle/>
        <a:p>
          <a:r>
            <a:rPr lang="en-IE" dirty="0" smtClean="0"/>
            <a:t>Velocity</a:t>
          </a:r>
          <a:endParaRPr lang="en-IE" dirty="0"/>
        </a:p>
      </dgm:t>
    </dgm:pt>
    <dgm:pt modelId="{A9A025D1-25BE-4E1D-8FBC-98B7DDDB7838}" type="parTrans" cxnId="{5B119079-4ACE-44CF-8A89-370B7CEF9D92}">
      <dgm:prSet/>
      <dgm:spPr/>
      <dgm:t>
        <a:bodyPr/>
        <a:lstStyle/>
        <a:p>
          <a:endParaRPr lang="en-IE"/>
        </a:p>
      </dgm:t>
    </dgm:pt>
    <dgm:pt modelId="{5E52CE82-DDA0-42EA-8735-0260B5326CB6}" type="sibTrans" cxnId="{5B119079-4ACE-44CF-8A89-370B7CEF9D92}">
      <dgm:prSet/>
      <dgm:spPr/>
      <dgm:t>
        <a:bodyPr/>
        <a:lstStyle/>
        <a:p>
          <a:endParaRPr lang="en-IE"/>
        </a:p>
      </dgm:t>
    </dgm:pt>
    <dgm:pt modelId="{BEDDB4A6-CBB7-4BCC-9853-62C1078FA568}">
      <dgm:prSet/>
      <dgm:spPr/>
      <dgm:t>
        <a:bodyPr/>
        <a:lstStyle/>
        <a:p>
          <a:r>
            <a:rPr lang="en-IE" dirty="0" smtClean="0"/>
            <a:t>Value</a:t>
          </a:r>
          <a:endParaRPr lang="en-IE" dirty="0"/>
        </a:p>
      </dgm:t>
    </dgm:pt>
    <dgm:pt modelId="{4FEBE22A-BDA6-480F-9ABB-46B2575E6A8D}" type="parTrans" cxnId="{10B457AF-915C-41CB-8BA3-2F8BD9374E51}">
      <dgm:prSet/>
      <dgm:spPr/>
      <dgm:t>
        <a:bodyPr/>
        <a:lstStyle/>
        <a:p>
          <a:endParaRPr lang="en-IE"/>
        </a:p>
      </dgm:t>
    </dgm:pt>
    <dgm:pt modelId="{55D7B16C-68F4-443C-BA75-1E50A7D38CA2}" type="sibTrans" cxnId="{10B457AF-915C-41CB-8BA3-2F8BD9374E51}">
      <dgm:prSet/>
      <dgm:spPr/>
      <dgm:t>
        <a:bodyPr/>
        <a:lstStyle/>
        <a:p>
          <a:endParaRPr lang="en-IE"/>
        </a:p>
      </dgm:t>
    </dgm:pt>
    <dgm:pt modelId="{5FCE66DD-D007-401E-80EE-E9D3FC0D178E}" type="pres">
      <dgm:prSet presAssocID="{01051DAD-DF86-49BE-A0EB-BA576BAB3633}" presName="Name0" presStyleCnt="0">
        <dgm:presLayoutVars>
          <dgm:chMax val="1"/>
          <dgm:dir/>
          <dgm:animLvl val="ctr"/>
          <dgm:resizeHandles val="exact"/>
        </dgm:presLayoutVars>
      </dgm:prSet>
      <dgm:spPr/>
      <dgm:t>
        <a:bodyPr/>
        <a:lstStyle/>
        <a:p>
          <a:endParaRPr lang="en-GB"/>
        </a:p>
      </dgm:t>
    </dgm:pt>
    <dgm:pt modelId="{068695F8-7625-402E-9EED-2A25B163C33E}" type="pres">
      <dgm:prSet presAssocID="{5849073C-7CA3-4757-9E81-1C7010770FF4}" presName="centerShape" presStyleLbl="node0" presStyleIdx="0" presStyleCnt="1"/>
      <dgm:spPr/>
      <dgm:t>
        <a:bodyPr/>
        <a:lstStyle/>
        <a:p>
          <a:endParaRPr lang="en-GB"/>
        </a:p>
      </dgm:t>
    </dgm:pt>
    <dgm:pt modelId="{54FB4EF4-584C-4A24-AB3F-47D02F4FAA76}" type="pres">
      <dgm:prSet presAssocID="{A7DC2B6B-6548-4944-A44C-9966C98E64AC}" presName="node" presStyleLbl="node1" presStyleIdx="0" presStyleCnt="5">
        <dgm:presLayoutVars>
          <dgm:bulletEnabled val="1"/>
        </dgm:presLayoutVars>
      </dgm:prSet>
      <dgm:spPr/>
      <dgm:t>
        <a:bodyPr/>
        <a:lstStyle/>
        <a:p>
          <a:endParaRPr lang="en-GB"/>
        </a:p>
      </dgm:t>
    </dgm:pt>
    <dgm:pt modelId="{BE71EDDD-CB5A-4B4A-A0EB-19D9658839FC}" type="pres">
      <dgm:prSet presAssocID="{A7DC2B6B-6548-4944-A44C-9966C98E64AC}" presName="dummy" presStyleCnt="0"/>
      <dgm:spPr/>
    </dgm:pt>
    <dgm:pt modelId="{C8658B2E-8395-49CD-9334-28EF1CAC8E38}" type="pres">
      <dgm:prSet presAssocID="{8FE0716E-00D7-4209-ABD0-2C8CBEC7CC74}" presName="sibTrans" presStyleLbl="sibTrans2D1" presStyleIdx="0" presStyleCnt="5"/>
      <dgm:spPr/>
      <dgm:t>
        <a:bodyPr/>
        <a:lstStyle/>
        <a:p>
          <a:endParaRPr lang="en-GB"/>
        </a:p>
      </dgm:t>
    </dgm:pt>
    <dgm:pt modelId="{9713C34A-EAF6-456B-9B2E-50F1BFC9474E}" type="pres">
      <dgm:prSet presAssocID="{33BA2953-B1A9-46CA-889B-BD5DF1599CCC}" presName="node" presStyleLbl="node1" presStyleIdx="1" presStyleCnt="5">
        <dgm:presLayoutVars>
          <dgm:bulletEnabled val="1"/>
        </dgm:presLayoutVars>
      </dgm:prSet>
      <dgm:spPr/>
      <dgm:t>
        <a:bodyPr/>
        <a:lstStyle/>
        <a:p>
          <a:endParaRPr lang="en-GB"/>
        </a:p>
      </dgm:t>
    </dgm:pt>
    <dgm:pt modelId="{B8E22222-5DD5-48F2-A162-1F4631E1E3AB}" type="pres">
      <dgm:prSet presAssocID="{33BA2953-B1A9-46CA-889B-BD5DF1599CCC}" presName="dummy" presStyleCnt="0"/>
      <dgm:spPr/>
    </dgm:pt>
    <dgm:pt modelId="{10230843-0683-4894-9A60-2EC8CA72F14E}" type="pres">
      <dgm:prSet presAssocID="{7754950B-B0FC-4967-ADAA-8AAE5334F97D}" presName="sibTrans" presStyleLbl="sibTrans2D1" presStyleIdx="1" presStyleCnt="5"/>
      <dgm:spPr/>
      <dgm:t>
        <a:bodyPr/>
        <a:lstStyle/>
        <a:p>
          <a:endParaRPr lang="en-GB"/>
        </a:p>
      </dgm:t>
    </dgm:pt>
    <dgm:pt modelId="{491DF1DD-9676-4529-81FF-2FEBE5DC3056}" type="pres">
      <dgm:prSet presAssocID="{97B61188-071A-409D-A0C0-80B65DCD64AE}" presName="node" presStyleLbl="node1" presStyleIdx="2" presStyleCnt="5">
        <dgm:presLayoutVars>
          <dgm:bulletEnabled val="1"/>
        </dgm:presLayoutVars>
      </dgm:prSet>
      <dgm:spPr/>
      <dgm:t>
        <a:bodyPr/>
        <a:lstStyle/>
        <a:p>
          <a:endParaRPr lang="en-GB"/>
        </a:p>
      </dgm:t>
    </dgm:pt>
    <dgm:pt modelId="{6F2B1720-C077-4FBB-B902-725C44E6D0E9}" type="pres">
      <dgm:prSet presAssocID="{97B61188-071A-409D-A0C0-80B65DCD64AE}" presName="dummy" presStyleCnt="0"/>
      <dgm:spPr/>
    </dgm:pt>
    <dgm:pt modelId="{9ECF4866-7498-4D68-8827-B53F17426715}" type="pres">
      <dgm:prSet presAssocID="{A154EC56-71C7-45C1-9A00-459B37A9B232}" presName="sibTrans" presStyleLbl="sibTrans2D1" presStyleIdx="2" presStyleCnt="5"/>
      <dgm:spPr/>
      <dgm:t>
        <a:bodyPr/>
        <a:lstStyle/>
        <a:p>
          <a:endParaRPr lang="en-GB"/>
        </a:p>
      </dgm:t>
    </dgm:pt>
    <dgm:pt modelId="{A586F521-78EF-4A5E-BB36-CBCF2E144698}" type="pres">
      <dgm:prSet presAssocID="{BEDDB4A6-CBB7-4BCC-9853-62C1078FA568}" presName="node" presStyleLbl="node1" presStyleIdx="3" presStyleCnt="5">
        <dgm:presLayoutVars>
          <dgm:bulletEnabled val="1"/>
        </dgm:presLayoutVars>
      </dgm:prSet>
      <dgm:spPr/>
      <dgm:t>
        <a:bodyPr/>
        <a:lstStyle/>
        <a:p>
          <a:endParaRPr lang="en-GB"/>
        </a:p>
      </dgm:t>
    </dgm:pt>
    <dgm:pt modelId="{C46C4BB7-9217-4475-951C-CF71FCEC8003}" type="pres">
      <dgm:prSet presAssocID="{BEDDB4A6-CBB7-4BCC-9853-62C1078FA568}" presName="dummy" presStyleCnt="0"/>
      <dgm:spPr/>
    </dgm:pt>
    <dgm:pt modelId="{ABEC845C-4AAC-488F-8027-A1C40FE80A7F}" type="pres">
      <dgm:prSet presAssocID="{55D7B16C-68F4-443C-BA75-1E50A7D38CA2}" presName="sibTrans" presStyleLbl="sibTrans2D1" presStyleIdx="3" presStyleCnt="5"/>
      <dgm:spPr/>
      <dgm:t>
        <a:bodyPr/>
        <a:lstStyle/>
        <a:p>
          <a:endParaRPr lang="en-GB"/>
        </a:p>
      </dgm:t>
    </dgm:pt>
    <dgm:pt modelId="{F81C4CCF-D5FA-46CF-AE27-FA8EFAC43D1B}" type="pres">
      <dgm:prSet presAssocID="{26D43BE2-DF22-4AA0-9CA7-B0A8C39DEA41}" presName="node" presStyleLbl="node1" presStyleIdx="4" presStyleCnt="5">
        <dgm:presLayoutVars>
          <dgm:bulletEnabled val="1"/>
        </dgm:presLayoutVars>
      </dgm:prSet>
      <dgm:spPr/>
      <dgm:t>
        <a:bodyPr/>
        <a:lstStyle/>
        <a:p>
          <a:endParaRPr lang="en-GB"/>
        </a:p>
      </dgm:t>
    </dgm:pt>
    <dgm:pt modelId="{2EC7FBB8-1BAE-43DC-BC0C-C502B6943213}" type="pres">
      <dgm:prSet presAssocID="{26D43BE2-DF22-4AA0-9CA7-B0A8C39DEA41}" presName="dummy" presStyleCnt="0"/>
      <dgm:spPr/>
    </dgm:pt>
    <dgm:pt modelId="{2F959792-0543-4EA1-8121-7A88CB2FF25C}" type="pres">
      <dgm:prSet presAssocID="{5E52CE82-DDA0-42EA-8735-0260B5326CB6}" presName="sibTrans" presStyleLbl="sibTrans2D1" presStyleIdx="4" presStyleCnt="5"/>
      <dgm:spPr/>
      <dgm:t>
        <a:bodyPr/>
        <a:lstStyle/>
        <a:p>
          <a:endParaRPr lang="en-GB"/>
        </a:p>
      </dgm:t>
    </dgm:pt>
  </dgm:ptLst>
  <dgm:cxnLst>
    <dgm:cxn modelId="{5B119079-4ACE-44CF-8A89-370B7CEF9D92}" srcId="{5849073C-7CA3-4757-9E81-1C7010770FF4}" destId="{26D43BE2-DF22-4AA0-9CA7-B0A8C39DEA41}" srcOrd="4" destOrd="0" parTransId="{A9A025D1-25BE-4E1D-8FBC-98B7DDDB7838}" sibTransId="{5E52CE82-DDA0-42EA-8735-0260B5326CB6}"/>
    <dgm:cxn modelId="{2929BAA1-9ED4-460B-947F-AB511BC588CF}" type="presOf" srcId="{5E52CE82-DDA0-42EA-8735-0260B5326CB6}" destId="{2F959792-0543-4EA1-8121-7A88CB2FF25C}" srcOrd="0" destOrd="0" presId="urn:microsoft.com/office/officeart/2005/8/layout/radial6"/>
    <dgm:cxn modelId="{54A8AF8D-60DE-4371-84BF-5AA998912315}" type="presOf" srcId="{A154EC56-71C7-45C1-9A00-459B37A9B232}" destId="{9ECF4866-7498-4D68-8827-B53F17426715}" srcOrd="0" destOrd="0" presId="urn:microsoft.com/office/officeart/2005/8/layout/radial6"/>
    <dgm:cxn modelId="{3C13C56B-0946-497B-B86A-19999C877776}" type="presOf" srcId="{55D7B16C-68F4-443C-BA75-1E50A7D38CA2}" destId="{ABEC845C-4AAC-488F-8027-A1C40FE80A7F}" srcOrd="0" destOrd="0" presId="urn:microsoft.com/office/officeart/2005/8/layout/radial6"/>
    <dgm:cxn modelId="{B99845B2-0492-4BE7-A008-7C0C730E2217}" type="presOf" srcId="{7754950B-B0FC-4967-ADAA-8AAE5334F97D}" destId="{10230843-0683-4894-9A60-2EC8CA72F14E}" srcOrd="0" destOrd="0" presId="urn:microsoft.com/office/officeart/2005/8/layout/radial6"/>
    <dgm:cxn modelId="{529A2F2D-9A91-46FB-BC94-B5F15162DC00}" type="presOf" srcId="{A7DC2B6B-6548-4944-A44C-9966C98E64AC}" destId="{54FB4EF4-584C-4A24-AB3F-47D02F4FAA76}" srcOrd="0" destOrd="0" presId="urn:microsoft.com/office/officeart/2005/8/layout/radial6"/>
    <dgm:cxn modelId="{F20A67AA-C702-46D0-9D54-670C768C6D3D}" srcId="{5849073C-7CA3-4757-9E81-1C7010770FF4}" destId="{A7DC2B6B-6548-4944-A44C-9966C98E64AC}" srcOrd="0" destOrd="0" parTransId="{092AF34B-2A1A-4CED-97A7-1B97A41F6A37}" sibTransId="{8FE0716E-00D7-4209-ABD0-2C8CBEC7CC74}"/>
    <dgm:cxn modelId="{1898BE17-9F9E-4EA5-BE4D-6215D50E58E4}" type="presOf" srcId="{8FE0716E-00D7-4209-ABD0-2C8CBEC7CC74}" destId="{C8658B2E-8395-49CD-9334-28EF1CAC8E38}" srcOrd="0" destOrd="0" presId="urn:microsoft.com/office/officeart/2005/8/layout/radial6"/>
    <dgm:cxn modelId="{CCA871CC-D67F-4F4D-B55B-8AEC4DB7FC8B}" type="presOf" srcId="{97B61188-071A-409D-A0C0-80B65DCD64AE}" destId="{491DF1DD-9676-4529-81FF-2FEBE5DC3056}" srcOrd="0" destOrd="0" presId="urn:microsoft.com/office/officeart/2005/8/layout/radial6"/>
    <dgm:cxn modelId="{6039E34A-0E48-467A-BE8A-6E57C39E752F}" type="presOf" srcId="{5849073C-7CA3-4757-9E81-1C7010770FF4}" destId="{068695F8-7625-402E-9EED-2A25B163C33E}" srcOrd="0" destOrd="0" presId="urn:microsoft.com/office/officeart/2005/8/layout/radial6"/>
    <dgm:cxn modelId="{10B457AF-915C-41CB-8BA3-2F8BD9374E51}" srcId="{5849073C-7CA3-4757-9E81-1C7010770FF4}" destId="{BEDDB4A6-CBB7-4BCC-9853-62C1078FA568}" srcOrd="3" destOrd="0" parTransId="{4FEBE22A-BDA6-480F-9ABB-46B2575E6A8D}" sibTransId="{55D7B16C-68F4-443C-BA75-1E50A7D38CA2}"/>
    <dgm:cxn modelId="{8761558B-4A9D-4344-A725-2B9D2B1276A8}" type="presOf" srcId="{26D43BE2-DF22-4AA0-9CA7-B0A8C39DEA41}" destId="{F81C4CCF-D5FA-46CF-AE27-FA8EFAC43D1B}" srcOrd="0" destOrd="0" presId="urn:microsoft.com/office/officeart/2005/8/layout/radial6"/>
    <dgm:cxn modelId="{E756D0FF-4BB5-4DA9-88D6-6B7EE747C87C}" type="presOf" srcId="{01051DAD-DF86-49BE-A0EB-BA576BAB3633}" destId="{5FCE66DD-D007-401E-80EE-E9D3FC0D178E}" srcOrd="0" destOrd="0" presId="urn:microsoft.com/office/officeart/2005/8/layout/radial6"/>
    <dgm:cxn modelId="{D2374E79-372E-42C1-8A28-28297CD5EAFF}" type="presOf" srcId="{33BA2953-B1A9-46CA-889B-BD5DF1599CCC}" destId="{9713C34A-EAF6-456B-9B2E-50F1BFC9474E}" srcOrd="0" destOrd="0" presId="urn:microsoft.com/office/officeart/2005/8/layout/radial6"/>
    <dgm:cxn modelId="{0CC1079C-6318-4A21-992D-6B8DB143E616}" srcId="{01051DAD-DF86-49BE-A0EB-BA576BAB3633}" destId="{5849073C-7CA3-4757-9E81-1C7010770FF4}" srcOrd="0" destOrd="0" parTransId="{50391B60-7931-4F47-9A90-FE0DAAA32498}" sibTransId="{42555924-49C0-4866-ACD7-0817575C5845}"/>
    <dgm:cxn modelId="{59F2BDD9-2873-49AC-BCE5-11FDCC9DFC15}" srcId="{5849073C-7CA3-4757-9E81-1C7010770FF4}" destId="{33BA2953-B1A9-46CA-889B-BD5DF1599CCC}" srcOrd="1" destOrd="0" parTransId="{AF9EA288-8437-4D9E-B790-A2869BD58842}" sibTransId="{7754950B-B0FC-4967-ADAA-8AAE5334F97D}"/>
    <dgm:cxn modelId="{1D036C55-5FF6-4451-86A2-1F9E970DEA2F}" type="presOf" srcId="{BEDDB4A6-CBB7-4BCC-9853-62C1078FA568}" destId="{A586F521-78EF-4A5E-BB36-CBCF2E144698}" srcOrd="0" destOrd="0" presId="urn:microsoft.com/office/officeart/2005/8/layout/radial6"/>
    <dgm:cxn modelId="{ACF16733-9627-4FE3-982F-86C28BBF6E23}" srcId="{5849073C-7CA3-4757-9E81-1C7010770FF4}" destId="{97B61188-071A-409D-A0C0-80B65DCD64AE}" srcOrd="2" destOrd="0" parTransId="{C944C87F-D3E7-4E51-B361-165F0E43EAF0}" sibTransId="{A154EC56-71C7-45C1-9A00-459B37A9B232}"/>
    <dgm:cxn modelId="{505CB5E0-C356-4B97-8754-E69D9529BD71}" type="presParOf" srcId="{5FCE66DD-D007-401E-80EE-E9D3FC0D178E}" destId="{068695F8-7625-402E-9EED-2A25B163C33E}" srcOrd="0" destOrd="0" presId="urn:microsoft.com/office/officeart/2005/8/layout/radial6"/>
    <dgm:cxn modelId="{78472261-3EAB-4201-8BC1-D903C581B794}" type="presParOf" srcId="{5FCE66DD-D007-401E-80EE-E9D3FC0D178E}" destId="{54FB4EF4-584C-4A24-AB3F-47D02F4FAA76}" srcOrd="1" destOrd="0" presId="urn:microsoft.com/office/officeart/2005/8/layout/radial6"/>
    <dgm:cxn modelId="{9C62D6D9-83CD-418C-8A89-179703FD1AF0}" type="presParOf" srcId="{5FCE66DD-D007-401E-80EE-E9D3FC0D178E}" destId="{BE71EDDD-CB5A-4B4A-A0EB-19D9658839FC}" srcOrd="2" destOrd="0" presId="urn:microsoft.com/office/officeart/2005/8/layout/radial6"/>
    <dgm:cxn modelId="{C857E4D6-7972-4F80-B05D-1C552609DA9E}" type="presParOf" srcId="{5FCE66DD-D007-401E-80EE-E9D3FC0D178E}" destId="{C8658B2E-8395-49CD-9334-28EF1CAC8E38}" srcOrd="3" destOrd="0" presId="urn:microsoft.com/office/officeart/2005/8/layout/radial6"/>
    <dgm:cxn modelId="{DCB4F11D-565D-4171-AF27-178ED8B764F9}" type="presParOf" srcId="{5FCE66DD-D007-401E-80EE-E9D3FC0D178E}" destId="{9713C34A-EAF6-456B-9B2E-50F1BFC9474E}" srcOrd="4" destOrd="0" presId="urn:microsoft.com/office/officeart/2005/8/layout/radial6"/>
    <dgm:cxn modelId="{58B5EC85-D54A-4F5A-B820-B4F8D0C455E6}" type="presParOf" srcId="{5FCE66DD-D007-401E-80EE-E9D3FC0D178E}" destId="{B8E22222-5DD5-48F2-A162-1F4631E1E3AB}" srcOrd="5" destOrd="0" presId="urn:microsoft.com/office/officeart/2005/8/layout/radial6"/>
    <dgm:cxn modelId="{5009C075-2698-453A-BEB1-010226C8A648}" type="presParOf" srcId="{5FCE66DD-D007-401E-80EE-E9D3FC0D178E}" destId="{10230843-0683-4894-9A60-2EC8CA72F14E}" srcOrd="6" destOrd="0" presId="urn:microsoft.com/office/officeart/2005/8/layout/radial6"/>
    <dgm:cxn modelId="{D3C0FD62-39AE-4A01-97E2-93FC23EF0EA5}" type="presParOf" srcId="{5FCE66DD-D007-401E-80EE-E9D3FC0D178E}" destId="{491DF1DD-9676-4529-81FF-2FEBE5DC3056}" srcOrd="7" destOrd="0" presId="urn:microsoft.com/office/officeart/2005/8/layout/radial6"/>
    <dgm:cxn modelId="{A688F6AF-8CA1-49DB-884F-0A3B77D369A2}" type="presParOf" srcId="{5FCE66DD-D007-401E-80EE-E9D3FC0D178E}" destId="{6F2B1720-C077-4FBB-B902-725C44E6D0E9}" srcOrd="8" destOrd="0" presId="urn:microsoft.com/office/officeart/2005/8/layout/radial6"/>
    <dgm:cxn modelId="{A335AE49-0013-42C0-8BF5-A505A602B021}" type="presParOf" srcId="{5FCE66DD-D007-401E-80EE-E9D3FC0D178E}" destId="{9ECF4866-7498-4D68-8827-B53F17426715}" srcOrd="9" destOrd="0" presId="urn:microsoft.com/office/officeart/2005/8/layout/radial6"/>
    <dgm:cxn modelId="{8E558794-BF5D-4726-95F9-743AF4D78D2B}" type="presParOf" srcId="{5FCE66DD-D007-401E-80EE-E9D3FC0D178E}" destId="{A586F521-78EF-4A5E-BB36-CBCF2E144698}" srcOrd="10" destOrd="0" presId="urn:microsoft.com/office/officeart/2005/8/layout/radial6"/>
    <dgm:cxn modelId="{76FC88B9-497A-4E2E-8221-F8DC6250D8BE}" type="presParOf" srcId="{5FCE66DD-D007-401E-80EE-E9D3FC0D178E}" destId="{C46C4BB7-9217-4475-951C-CF71FCEC8003}" srcOrd="11" destOrd="0" presId="urn:microsoft.com/office/officeart/2005/8/layout/radial6"/>
    <dgm:cxn modelId="{16D235BA-7BE9-4021-869D-A5013CA63E20}" type="presParOf" srcId="{5FCE66DD-D007-401E-80EE-E9D3FC0D178E}" destId="{ABEC845C-4AAC-488F-8027-A1C40FE80A7F}" srcOrd="12" destOrd="0" presId="urn:microsoft.com/office/officeart/2005/8/layout/radial6"/>
    <dgm:cxn modelId="{9F990AB2-993B-4D5A-AEAA-76AFC2B8DB08}" type="presParOf" srcId="{5FCE66DD-D007-401E-80EE-E9D3FC0D178E}" destId="{F81C4CCF-D5FA-46CF-AE27-FA8EFAC43D1B}" srcOrd="13" destOrd="0" presId="urn:microsoft.com/office/officeart/2005/8/layout/radial6"/>
    <dgm:cxn modelId="{E1D409B1-A0EF-4B87-80BB-82B378D02322}" type="presParOf" srcId="{5FCE66DD-D007-401E-80EE-E9D3FC0D178E}" destId="{2EC7FBB8-1BAE-43DC-BC0C-C502B6943213}" srcOrd="14" destOrd="0" presId="urn:microsoft.com/office/officeart/2005/8/layout/radial6"/>
    <dgm:cxn modelId="{90E94FC9-566B-4DFF-95CC-038EECF89517}" type="presParOf" srcId="{5FCE66DD-D007-401E-80EE-E9D3FC0D178E}" destId="{2F959792-0543-4EA1-8121-7A88CB2FF25C}"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59792-0543-4EA1-8121-7A88CB2FF25C}">
      <dsp:nvSpPr>
        <dsp:cNvPr id="0" name=""/>
        <dsp:cNvSpPr/>
      </dsp:nvSpPr>
      <dsp:spPr>
        <a:xfrm>
          <a:off x="2482941" y="590261"/>
          <a:ext cx="3934219" cy="3934219"/>
        </a:xfrm>
        <a:prstGeom prst="blockArc">
          <a:avLst>
            <a:gd name="adj1" fmla="val 11880000"/>
            <a:gd name="adj2" fmla="val 16200000"/>
            <a:gd name="adj3" fmla="val 4643"/>
          </a:avLst>
        </a:prstGeom>
        <a:gradFill rotWithShape="0">
          <a:gsLst>
            <a:gs pos="0">
              <a:schemeClr val="accent5">
                <a:hueOff val="8171956"/>
                <a:satOff val="5577"/>
                <a:lumOff val="-15685"/>
                <a:alphaOff val="0"/>
                <a:tint val="96000"/>
                <a:satMod val="120000"/>
                <a:lumMod val="120000"/>
              </a:schemeClr>
            </a:gs>
            <a:gs pos="100000">
              <a:schemeClr val="accent5">
                <a:hueOff val="8171956"/>
                <a:satOff val="5577"/>
                <a:lumOff val="-15685"/>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BEC845C-4AAC-488F-8027-A1C40FE80A7F}">
      <dsp:nvSpPr>
        <dsp:cNvPr id="0" name=""/>
        <dsp:cNvSpPr/>
      </dsp:nvSpPr>
      <dsp:spPr>
        <a:xfrm>
          <a:off x="2482941" y="590261"/>
          <a:ext cx="3934219" cy="3934219"/>
        </a:xfrm>
        <a:prstGeom prst="blockArc">
          <a:avLst>
            <a:gd name="adj1" fmla="val 7560000"/>
            <a:gd name="adj2" fmla="val 11880000"/>
            <a:gd name="adj3" fmla="val 4643"/>
          </a:avLst>
        </a:prstGeom>
        <a:gradFill rotWithShape="0">
          <a:gsLst>
            <a:gs pos="0">
              <a:schemeClr val="accent5">
                <a:hueOff val="6128967"/>
                <a:satOff val="4183"/>
                <a:lumOff val="-11764"/>
                <a:alphaOff val="0"/>
                <a:tint val="96000"/>
                <a:satMod val="120000"/>
                <a:lumMod val="120000"/>
              </a:schemeClr>
            </a:gs>
            <a:gs pos="100000">
              <a:schemeClr val="accent5">
                <a:hueOff val="6128967"/>
                <a:satOff val="4183"/>
                <a:lumOff val="-11764"/>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ECF4866-7498-4D68-8827-B53F17426715}">
      <dsp:nvSpPr>
        <dsp:cNvPr id="0" name=""/>
        <dsp:cNvSpPr/>
      </dsp:nvSpPr>
      <dsp:spPr>
        <a:xfrm>
          <a:off x="2482941" y="590261"/>
          <a:ext cx="3934219" cy="3934219"/>
        </a:xfrm>
        <a:prstGeom prst="blockArc">
          <a:avLst>
            <a:gd name="adj1" fmla="val 3240000"/>
            <a:gd name="adj2" fmla="val 7560000"/>
            <a:gd name="adj3" fmla="val 4643"/>
          </a:avLst>
        </a:prstGeom>
        <a:gradFill rotWithShape="0">
          <a:gsLst>
            <a:gs pos="0">
              <a:schemeClr val="accent5">
                <a:hueOff val="4085978"/>
                <a:satOff val="2788"/>
                <a:lumOff val="-7843"/>
                <a:alphaOff val="0"/>
                <a:tint val="96000"/>
                <a:satMod val="120000"/>
                <a:lumMod val="120000"/>
              </a:schemeClr>
            </a:gs>
            <a:gs pos="100000">
              <a:schemeClr val="accent5">
                <a:hueOff val="4085978"/>
                <a:satOff val="2788"/>
                <a:lumOff val="-7843"/>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0230843-0683-4894-9A60-2EC8CA72F14E}">
      <dsp:nvSpPr>
        <dsp:cNvPr id="0" name=""/>
        <dsp:cNvSpPr/>
      </dsp:nvSpPr>
      <dsp:spPr>
        <a:xfrm>
          <a:off x="2482941" y="590261"/>
          <a:ext cx="3934219" cy="3934219"/>
        </a:xfrm>
        <a:prstGeom prst="blockArc">
          <a:avLst>
            <a:gd name="adj1" fmla="val 20520000"/>
            <a:gd name="adj2" fmla="val 3240000"/>
            <a:gd name="adj3" fmla="val 4643"/>
          </a:avLst>
        </a:prstGeom>
        <a:gradFill rotWithShape="0">
          <a:gsLst>
            <a:gs pos="0">
              <a:schemeClr val="accent5">
                <a:hueOff val="2042989"/>
                <a:satOff val="1394"/>
                <a:lumOff val="-3921"/>
                <a:alphaOff val="0"/>
                <a:tint val="96000"/>
                <a:satMod val="120000"/>
                <a:lumMod val="120000"/>
              </a:schemeClr>
            </a:gs>
            <a:gs pos="100000">
              <a:schemeClr val="accent5">
                <a:hueOff val="2042989"/>
                <a:satOff val="1394"/>
                <a:lumOff val="-3921"/>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8658B2E-8395-49CD-9334-28EF1CAC8E38}">
      <dsp:nvSpPr>
        <dsp:cNvPr id="0" name=""/>
        <dsp:cNvSpPr/>
      </dsp:nvSpPr>
      <dsp:spPr>
        <a:xfrm>
          <a:off x="2482941" y="590261"/>
          <a:ext cx="3934219" cy="3934219"/>
        </a:xfrm>
        <a:prstGeom prst="blockArc">
          <a:avLst>
            <a:gd name="adj1" fmla="val 16200000"/>
            <a:gd name="adj2" fmla="val 20520000"/>
            <a:gd name="adj3" fmla="val 4643"/>
          </a:avLst>
        </a:prstGeom>
        <a:gradFill rotWithShape="0">
          <a:gsLst>
            <a:gs pos="0">
              <a:schemeClr val="accent5">
                <a:hueOff val="0"/>
                <a:satOff val="0"/>
                <a:lumOff val="0"/>
                <a:alphaOff val="0"/>
                <a:tint val="96000"/>
                <a:satMod val="120000"/>
                <a:lumMod val="120000"/>
              </a:schemeClr>
            </a:gs>
            <a:gs pos="100000">
              <a:schemeClr val="accent5">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68695F8-7625-402E-9EED-2A25B163C33E}">
      <dsp:nvSpPr>
        <dsp:cNvPr id="0" name=""/>
        <dsp:cNvSpPr/>
      </dsp:nvSpPr>
      <dsp:spPr>
        <a:xfrm>
          <a:off x="3543961" y="1651281"/>
          <a:ext cx="1812178" cy="1812178"/>
        </a:xfrm>
        <a:prstGeom prst="ellipse">
          <a:avLst/>
        </a:prstGeom>
        <a:gradFill rotWithShape="0">
          <a:gsLst>
            <a:gs pos="0">
              <a:schemeClr val="accent4">
                <a:hueOff val="0"/>
                <a:satOff val="0"/>
                <a:lumOff val="0"/>
                <a:alphaOff val="0"/>
                <a:tint val="96000"/>
                <a:satMod val="120000"/>
                <a:lumMod val="120000"/>
              </a:schemeClr>
            </a:gs>
            <a:gs pos="100000">
              <a:schemeClr val="accent4">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IE" sz="4200" kern="1200" dirty="0" smtClean="0"/>
            <a:t>Big Data</a:t>
          </a:r>
          <a:endParaRPr lang="en-IE" sz="4200" kern="1200" dirty="0"/>
        </a:p>
      </dsp:txBody>
      <dsp:txXfrm>
        <a:off x="3809348" y="1916668"/>
        <a:ext cx="1281404" cy="1281404"/>
      </dsp:txXfrm>
    </dsp:sp>
    <dsp:sp modelId="{54FB4EF4-584C-4A24-AB3F-47D02F4FAA76}">
      <dsp:nvSpPr>
        <dsp:cNvPr id="0" name=""/>
        <dsp:cNvSpPr/>
      </dsp:nvSpPr>
      <dsp:spPr>
        <a:xfrm>
          <a:off x="3815788" y="1665"/>
          <a:ext cx="1268525" cy="1268525"/>
        </a:xfrm>
        <a:prstGeom prst="ellipse">
          <a:avLst/>
        </a:prstGeom>
        <a:gradFill rotWithShape="0">
          <a:gsLst>
            <a:gs pos="0">
              <a:schemeClr val="accent5">
                <a:hueOff val="0"/>
                <a:satOff val="0"/>
                <a:lumOff val="0"/>
                <a:alphaOff val="0"/>
                <a:tint val="96000"/>
                <a:satMod val="120000"/>
                <a:lumMod val="120000"/>
              </a:schemeClr>
            </a:gs>
            <a:gs pos="100000">
              <a:schemeClr val="accent5">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E" sz="1900" kern="1200" dirty="0" smtClean="0"/>
            <a:t>Volume</a:t>
          </a:r>
          <a:endParaRPr lang="en-IE" sz="1900" kern="1200" dirty="0"/>
        </a:p>
      </dsp:txBody>
      <dsp:txXfrm>
        <a:off x="4001559" y="187436"/>
        <a:ext cx="896983" cy="896983"/>
      </dsp:txXfrm>
    </dsp:sp>
    <dsp:sp modelId="{9713C34A-EAF6-456B-9B2E-50F1BFC9474E}">
      <dsp:nvSpPr>
        <dsp:cNvPr id="0" name=""/>
        <dsp:cNvSpPr/>
      </dsp:nvSpPr>
      <dsp:spPr>
        <a:xfrm>
          <a:off x="5643189" y="1329350"/>
          <a:ext cx="1268525" cy="1268525"/>
        </a:xfrm>
        <a:prstGeom prst="ellipse">
          <a:avLst/>
        </a:prstGeom>
        <a:gradFill rotWithShape="0">
          <a:gsLst>
            <a:gs pos="0">
              <a:schemeClr val="accent5">
                <a:hueOff val="2042989"/>
                <a:satOff val="1394"/>
                <a:lumOff val="-3921"/>
                <a:alphaOff val="0"/>
                <a:tint val="96000"/>
                <a:satMod val="120000"/>
                <a:lumMod val="120000"/>
              </a:schemeClr>
            </a:gs>
            <a:gs pos="100000">
              <a:schemeClr val="accent5">
                <a:hueOff val="2042989"/>
                <a:satOff val="1394"/>
                <a:lumOff val="-3921"/>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E" sz="1900" kern="1200" dirty="0" smtClean="0"/>
            <a:t>Veracity</a:t>
          </a:r>
          <a:endParaRPr lang="en-IE" sz="1900" kern="1200" dirty="0"/>
        </a:p>
      </dsp:txBody>
      <dsp:txXfrm>
        <a:off x="5828960" y="1515121"/>
        <a:ext cx="896983" cy="896983"/>
      </dsp:txXfrm>
    </dsp:sp>
    <dsp:sp modelId="{491DF1DD-9676-4529-81FF-2FEBE5DC3056}">
      <dsp:nvSpPr>
        <dsp:cNvPr id="0" name=""/>
        <dsp:cNvSpPr/>
      </dsp:nvSpPr>
      <dsp:spPr>
        <a:xfrm>
          <a:off x="4945184" y="3477588"/>
          <a:ext cx="1268525" cy="1268525"/>
        </a:xfrm>
        <a:prstGeom prst="ellipse">
          <a:avLst/>
        </a:prstGeom>
        <a:gradFill rotWithShape="0">
          <a:gsLst>
            <a:gs pos="0">
              <a:schemeClr val="accent5">
                <a:hueOff val="4085978"/>
                <a:satOff val="2788"/>
                <a:lumOff val="-7843"/>
                <a:alphaOff val="0"/>
                <a:tint val="96000"/>
                <a:satMod val="120000"/>
                <a:lumMod val="120000"/>
              </a:schemeClr>
            </a:gs>
            <a:gs pos="100000">
              <a:schemeClr val="accent5">
                <a:hueOff val="4085978"/>
                <a:satOff val="2788"/>
                <a:lumOff val="-7843"/>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E" sz="1900" kern="1200" dirty="0" smtClean="0"/>
            <a:t>Variety</a:t>
          </a:r>
          <a:endParaRPr lang="en-IE" sz="1900" kern="1200" dirty="0"/>
        </a:p>
      </dsp:txBody>
      <dsp:txXfrm>
        <a:off x="5130955" y="3663359"/>
        <a:ext cx="896983" cy="896983"/>
      </dsp:txXfrm>
    </dsp:sp>
    <dsp:sp modelId="{A586F521-78EF-4A5E-BB36-CBCF2E144698}">
      <dsp:nvSpPr>
        <dsp:cNvPr id="0" name=""/>
        <dsp:cNvSpPr/>
      </dsp:nvSpPr>
      <dsp:spPr>
        <a:xfrm>
          <a:off x="2686392" y="3477588"/>
          <a:ext cx="1268525" cy="1268525"/>
        </a:xfrm>
        <a:prstGeom prst="ellipse">
          <a:avLst/>
        </a:prstGeom>
        <a:gradFill rotWithShape="0">
          <a:gsLst>
            <a:gs pos="0">
              <a:schemeClr val="accent5">
                <a:hueOff val="6128967"/>
                <a:satOff val="4183"/>
                <a:lumOff val="-11764"/>
                <a:alphaOff val="0"/>
                <a:tint val="96000"/>
                <a:satMod val="120000"/>
                <a:lumMod val="120000"/>
              </a:schemeClr>
            </a:gs>
            <a:gs pos="100000">
              <a:schemeClr val="accent5">
                <a:hueOff val="6128967"/>
                <a:satOff val="4183"/>
                <a:lumOff val="-11764"/>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E" sz="1900" kern="1200" dirty="0" smtClean="0"/>
            <a:t>Value</a:t>
          </a:r>
          <a:endParaRPr lang="en-IE" sz="1900" kern="1200" dirty="0"/>
        </a:p>
      </dsp:txBody>
      <dsp:txXfrm>
        <a:off x="2872163" y="3663359"/>
        <a:ext cx="896983" cy="896983"/>
      </dsp:txXfrm>
    </dsp:sp>
    <dsp:sp modelId="{F81C4CCF-D5FA-46CF-AE27-FA8EFAC43D1B}">
      <dsp:nvSpPr>
        <dsp:cNvPr id="0" name=""/>
        <dsp:cNvSpPr/>
      </dsp:nvSpPr>
      <dsp:spPr>
        <a:xfrm>
          <a:off x="1988387" y="1329350"/>
          <a:ext cx="1268525" cy="1268525"/>
        </a:xfrm>
        <a:prstGeom prst="ellipse">
          <a:avLst/>
        </a:prstGeom>
        <a:gradFill rotWithShape="0">
          <a:gsLst>
            <a:gs pos="0">
              <a:schemeClr val="accent5">
                <a:hueOff val="8171956"/>
                <a:satOff val="5577"/>
                <a:lumOff val="-15685"/>
                <a:alphaOff val="0"/>
                <a:tint val="96000"/>
                <a:satMod val="120000"/>
                <a:lumMod val="120000"/>
              </a:schemeClr>
            </a:gs>
            <a:gs pos="100000">
              <a:schemeClr val="accent5">
                <a:hueOff val="8171956"/>
                <a:satOff val="5577"/>
                <a:lumOff val="-15685"/>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E" sz="1900" kern="1200" dirty="0" smtClean="0"/>
            <a:t>Velocity</a:t>
          </a:r>
          <a:endParaRPr lang="en-IE" sz="1900" kern="1200" dirty="0"/>
        </a:p>
      </dsp:txBody>
      <dsp:txXfrm>
        <a:off x="2174158" y="1515121"/>
        <a:ext cx="896983" cy="89698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952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AFE1FAC-83E4-4214-861A-7A420D58C5BD}" type="datetimeFigureOut">
              <a:rPr lang="en-IE" smtClean="0"/>
              <a:t>5/30/18</a:t>
            </a:fld>
            <a:endParaRPr lang="en-IE"/>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6762E75-BD71-4972-9268-A96A235DAAA3}" type="slidenum">
              <a:rPr lang="en-IE" smtClean="0"/>
              <a:t>‹#›</a:t>
            </a:fld>
            <a:endParaRPr lang="en-IE"/>
          </a:p>
        </p:txBody>
      </p:sp>
    </p:spTree>
    <p:extLst>
      <p:ext uri="{BB962C8B-B14F-4D97-AF65-F5344CB8AC3E}">
        <p14:creationId xmlns:p14="http://schemas.microsoft.com/office/powerpoint/2010/main" val="2362589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200" b="1" i="0" u="none" strike="noStrike" kern="1200" dirty="0" smtClean="0">
                <a:solidFill>
                  <a:schemeClr val="tx1"/>
                </a:solidFill>
                <a:effectLst/>
                <a:latin typeface="+mn-lt"/>
                <a:ea typeface="+mn-ea"/>
                <a:cs typeface="+mn-cs"/>
              </a:rPr>
              <a:t>Video: </a:t>
            </a:r>
            <a:r>
              <a:rPr lang="en-IE" sz="1200" b="0" i="0" u="none" strike="noStrike" kern="1200" dirty="0" smtClean="0">
                <a:solidFill>
                  <a:schemeClr val="tx1"/>
                </a:solidFill>
                <a:effectLst/>
                <a:latin typeface="+mn-lt"/>
                <a:ea typeface="+mn-ea"/>
                <a:cs typeface="+mn-cs"/>
              </a:rPr>
              <a:t>Understanding Big Data http://inside-bigdata.com/2012/12/26/video-understanding-big-data/    </a:t>
            </a:r>
          </a:p>
          <a:p>
            <a:endParaRPr lang="en-IE" dirty="0"/>
          </a:p>
        </p:txBody>
      </p:sp>
      <p:sp>
        <p:nvSpPr>
          <p:cNvPr id="4" name="Slide Number Placeholder 3"/>
          <p:cNvSpPr>
            <a:spLocks noGrp="1"/>
          </p:cNvSpPr>
          <p:nvPr>
            <p:ph type="sldNum" sz="quarter" idx="10"/>
          </p:nvPr>
        </p:nvSpPr>
        <p:spPr/>
        <p:txBody>
          <a:bodyPr/>
          <a:lstStyle/>
          <a:p>
            <a:fld id="{46762E75-BD71-4972-9268-A96A235DAAA3}" type="slidenum">
              <a:rPr lang="en-IE" smtClean="0"/>
              <a:t>1</a:t>
            </a:fld>
            <a:endParaRPr lang="en-IE"/>
          </a:p>
        </p:txBody>
      </p:sp>
    </p:spTree>
    <p:extLst>
      <p:ext uri="{BB962C8B-B14F-4D97-AF65-F5344CB8AC3E}">
        <p14:creationId xmlns:p14="http://schemas.microsoft.com/office/powerpoint/2010/main" val="763240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Whoa!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When all we see is the summary analysis like on the previous slide, we’re missing key information about these data sets – the shape of their distributions. That insight only comes out when we analyze the data visually.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wasn’t until we looked at the visualization of the data that we saw the real story hidden in the numbers.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what would you be able to say to senior leadership now? [Let the audience make some suggestions. You can chime in with things like, “Yeah, you might want to talk to the manager of the outlier in set 3 and see what she’s doing right” or “You might want to talk to the managers of some of the stores in set 4 and see why their profits are underperforming compared to stores with similar sales.”]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other pieces of information might you want? [Let them make suggestions, and if necessary you can chime in with things like “You might want to see how many orders each store is producing, or what categories of product they’re selling most, or how frequently they offer discounts.”]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Those of you with a stats background are familiar with this collection of data: it’s called Anscombe’s Quartet and it’s a brilliant example of the power of visual analysis in helping us gain accurate insights from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3" name="Shape 253"/>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we’ve gone over a few examples that illustrate why visual analysis matters – now let’s dive into the heart of the talk: human perception and cognition and the visual analysis cycle and how an understanding of both helps shapes visualization best practices.</a:t>
            </a:r>
          </a:p>
        </p:txBody>
      </p:sp>
      <p:sp>
        <p:nvSpPr>
          <p:cNvPr id="263" name="Shape 263"/>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Visual analysis leverages our innate perception skills – but how do we perceive naturally and what perception skills do we humans have that help us understand and gain insights into the world around us?</a:t>
            </a:r>
          </a:p>
        </p:txBody>
      </p:sp>
      <p:sp>
        <p:nvSpPr>
          <p:cNvPr id="270" name="Shape 270"/>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Humans are slow at mental math. We’re not designed to manipulate complex numbers in our heads. Go ahead and try to solve this multiplication problem in your head. </a:t>
            </a:r>
          </a:p>
        </p:txBody>
      </p:sp>
      <p:sp>
        <p:nvSpPr>
          <p:cNvPr id="277" name="Shape 277"/>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If we give you a pencil and paper, all of a sudden this problem becomes a lot easier to solve.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we’re 5 times faster when we’re able to use tools – in this case, pencil and paper, to solve math problems.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takes educated people an average of 50 seconds to solve this problem in their heads. Give then the right tools, and suddenly they’re able to solve it in about 10 seconds.</a:t>
            </a:r>
          </a:p>
        </p:txBody>
      </p:sp>
      <p:sp>
        <p:nvSpPr>
          <p:cNvPr id="283" name="Shape 283"/>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Which product subcategory is the most unprofitable? </a:t>
            </a:r>
          </a:p>
        </p:txBody>
      </p:sp>
      <p:sp>
        <p:nvSpPr>
          <p:cNvPr id="289" name="Shape 289"/>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Again: which product subcategory is the most unprofitable?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case, as humans, we effortlessly know that red means “pay attention” and in this data set, our eyes – completely subconsciously – are drawn to the red numbers. We’re able to perform visual analysis on this data set in a matter of milliseconds to hone in on the 5 rows with unprofitable customer segments. The amount of data we’re processing is much smaller and further analysis is easier.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But we’re still comparing numbers…</a:t>
            </a:r>
          </a:p>
        </p:txBody>
      </p:sp>
      <p:sp>
        <p:nvSpPr>
          <p:cNvPr id="295" name="Shape 29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 which product subcategory is the most unprofitable? You can instantaneously see that Tables for the Home Office customer segment are the least profitable.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instance, there are visual analysis cues that supported human’s nature perception triggers – in this case, both color and size comparison. While the previous data set helped us hone in on the important numbers through color, in this case, we aren’t being asked to do any number comparisons – and remember, numbers are actually very complex and largely theoretical, in this instance we are able to visually perceive insights without having to do any numerical comparison or in-depth processing.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comparisons we are doing are around the relative length of the bars in the chart, the color differences. And as with the math problem, when we’re given the right tools, our ability to get to the “answer” in this case –the analysis – is much, much faster.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I’m sure for most of you, the answer to which product category is the most unprofitable you’ve already moved on to thoughts like, wow, office machines for the corporate segment are doing really well! Or, technology is by far our most profitable product category regardless of customer segment.</a:t>
            </a:r>
          </a:p>
        </p:txBody>
      </p:sp>
      <p:sp>
        <p:nvSpPr>
          <p:cNvPr id="301" name="Shape 301"/>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as we saw in that example, there are certain visual cues that jump out at us and help us to rapid visual analysis – we call these cues “pre-attentive visual attributes”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Pre-attentive attributes are information we can process visually almost immediately, before sending the information to the attention processing parts of our brain. Length is one of these attributes.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easy, in this example, to see what’s different and where there are patterns we might want to pay attention to.</a:t>
            </a:r>
          </a:p>
        </p:txBody>
      </p:sp>
      <p:sp>
        <p:nvSpPr>
          <p:cNvPr id="307" name="Shape 307"/>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Width is another example.</a:t>
            </a:r>
          </a:p>
        </p:txBody>
      </p:sp>
      <p:sp>
        <p:nvSpPr>
          <p:cNvPr id="313" name="Shape 313"/>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smtClean="0"/>
              <a:t>http://www.practicalecommerce.com/articles/3960-6-Uses-of-Big-Data-for-Online-Retailers</a:t>
            </a:r>
          </a:p>
          <a:p>
            <a:endParaRPr lang="en-IE" dirty="0"/>
          </a:p>
        </p:txBody>
      </p:sp>
      <p:sp>
        <p:nvSpPr>
          <p:cNvPr id="4" name="Slide Number Placeholder 3"/>
          <p:cNvSpPr>
            <a:spLocks noGrp="1"/>
          </p:cNvSpPr>
          <p:nvPr>
            <p:ph type="sldNum" sz="quarter" idx="10"/>
          </p:nvPr>
        </p:nvSpPr>
        <p:spPr/>
        <p:txBody>
          <a:bodyPr/>
          <a:lstStyle/>
          <a:p>
            <a:fld id="{46762E75-BD71-4972-9268-A96A235DAAA3}" type="slidenum">
              <a:rPr lang="en-IE" smtClean="0"/>
              <a:t>12</a:t>
            </a:fld>
            <a:endParaRPr lang="en-IE"/>
          </a:p>
        </p:txBody>
      </p:sp>
    </p:spTree>
    <p:extLst>
      <p:ext uri="{BB962C8B-B14F-4D97-AF65-F5344CB8AC3E}">
        <p14:creationId xmlns:p14="http://schemas.microsoft.com/office/powerpoint/2010/main" val="941631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Color is another example.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I’m sure you experienced in these examples, pre-attentive processing is unconsciously done. We almost can’t help but assign meaning to our environment – and yet, we’re doing visual analysis!</a:t>
            </a:r>
          </a:p>
        </p:txBody>
      </p:sp>
      <p:sp>
        <p:nvSpPr>
          <p:cNvPr id="319" name="Shape 319"/>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I’m sure you’ve guessed, using at least one pre-attentive visual attribute is the best way to present data, because we can see these patters – see what matters -  and do some analysis without thinking too hard.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a bit more about visual attributes I have a quick clip to show you, </a:t>
            </a:r>
            <a:r>
              <a:rPr lang="en-US" sz="1200" b="1" i="0" u="none" strike="noStrike" cap="none">
                <a:solidFill>
                  <a:schemeClr val="dk1"/>
                </a:solidFill>
                <a:latin typeface="Calibri"/>
                <a:ea typeface="Calibri"/>
                <a:cs typeface="Calibri"/>
                <a:sym typeface="Calibri"/>
              </a:rPr>
              <a:t>show this video: http://www.youtube.com/watch?feature=player_detailpage&amp;v=wnvoZxe95bo</a:t>
            </a: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One important note, which we’ll come back to later, is that there is a difference between perception and sensation. In the past examples and on this slide, we can sensing and perceiving in the same way: I sense that the 4 bar to the left is longer than the other bars in the set and I perceive that that makes it noteworthy and something work paying attention to.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sensation is raw information and perception relates to our ability to stich what we sense together into something meaningful. Simple enough as a concept but we’ll explore how different sensing and perception can be – and the implications for data visualization – later on in this talk.</a:t>
            </a:r>
          </a:p>
        </p:txBody>
      </p:sp>
      <p:sp>
        <p:nvSpPr>
          <p:cNvPr id="325" name="Shape 32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jump back into how we analyze data visually…</a:t>
            </a:r>
          </a:p>
        </p:txBody>
      </p:sp>
      <p:sp>
        <p:nvSpPr>
          <p:cNvPr id="331" name="Shape 331"/>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Visual analysis isn’t just looking at a chart, or using colors – it’s an entire lifecycle that includes identifying and getting your data, establishing the structure of that data, choosing the best way to visualize that data, drawing conclusions or insight from those visualizations, and then getting buy-in around any conclusions supported by that data, which means you have to be able to tell a compelling story succinctly.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help a team benefit from visual analysis, you need to support the whole cycle of visual analysis.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get a task, sometimes simple, sometimes complex, the next step is to get the data and again, sometimes this is simple, sometimes this can be complex. Then you find structure in the data and only THEN do you get to viewing the data. And that has huge implications for how well you’re able to get insights – visual best practices! And then, if you are unable to share and act upon these insights then the cycle has failed you and it’s broken.</a:t>
            </a:r>
          </a:p>
        </p:txBody>
      </p:sp>
      <p:sp>
        <p:nvSpPr>
          <p:cNvPr id="337" name="Shape 337"/>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talked about pre-attentive visual attributes and how they can aid in analysis – but there are other ways we can strengthen the cycle of visual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Incremental – allow people to make small changes to the data to see how their changes affect their analysis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Expressive – there are usually several ways you can present data, which way leads to the best insights or deepest or easiest level of understanding?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Unified – just like human brain pulls from many different sources when learning and analyzing and forming conclusions, the cycle works best when you’re able to pull from several different data sources – such as US census data and municipality data and non-profit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also important to note that the cycle isn’t one that can be uncurled to form a linear path. You want to play with data, test hypothesis, do easy comparisons, etc, so there are mini revolutions within each step of the cycle too.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Going through each step of the cycle is important so that the actions on the left – 8 and 10 o’clock are meaningful and continue to drive the cycle forward.</a:t>
            </a:r>
          </a:p>
        </p:txBody>
      </p:sp>
      <p:sp>
        <p:nvSpPr>
          <p:cNvPr id="344" name="Shape 34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1" name="Shape 351"/>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Today we’re going to talk about…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#5: in Tableau we call this the viz or view…</a:t>
            </a:r>
          </a:p>
        </p:txBody>
      </p:sp>
      <p:sp>
        <p:nvSpPr>
          <p:cNvPr id="358" name="Shape 35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start talking about the different types of data. There are three key types of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Qualitative, nominal – there is no clear order to the data and they don’t have a clear relationship to each other, they don’t contain numbers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Qualitative, ordinal – the have a relationship to each other but you can’t measure the distance between them but you understand how the compare in relationship to one another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 these data are numbers, you can do math with them, and you know exactly what the difference between them is (their relationship to one anther – the difference between 5% and 10%)</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Basically, the type of data you have impacts the ways in which you can visually represent it.</a:t>
            </a:r>
          </a:p>
        </p:txBody>
      </p:sp>
      <p:sp>
        <p:nvSpPr>
          <p:cNvPr id="365" name="Shape 36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Position is the best way across these 3 types of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shouldn’t be surprising to any of us – especially when represented as a generality, rather than by data type…</a:t>
            </a:r>
          </a:p>
        </p:txBody>
      </p:sp>
      <p:sp>
        <p:nvSpPr>
          <p:cNvPr id="372" name="Shape 372"/>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Humans view position as the most important data point and shape as the least important. This is how the human brain naturally assigns importance to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hierarchy makes sense – for example, can you imagine how confusing it would be if stop signs were yellow and yield signs were red.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the reason why this is confusing is because there is a disconnect, in that example, between what we’re sensing – intuitively we know that red is more important than yellow – and what we’re perceiving – all drivers know that stopping is more important than yielding.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it happens at the subconscious level, it can be pretty easy to trick our brains into thinking that what they are sensing is also what we’re truly experiencing. And that can seriously cloud our perceptions. </a:t>
            </a:r>
            <a:r>
              <a:rPr lang="en-US" sz="1200" b="1" i="0" u="none" strike="noStrike" cap="none">
                <a:solidFill>
                  <a:schemeClr val="dk1"/>
                </a:solidFill>
                <a:latin typeface="Calibri"/>
                <a:ea typeface="Calibri"/>
                <a:cs typeface="Calibri"/>
                <a:sym typeface="Calibri"/>
              </a:rPr>
              <a:t>Show Darren Brown video.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now that you’ve seen how hard it can blend sensing and perceiving, let’s try it ourselves…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78" name="Shape 37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45261" y="744159"/>
            <a:ext cx="4507154"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I’m going to show a video where there is a short visual interruption – a millisecond of blankness between 2 images that identical except for one difference. Can you perceive the difference?</a:t>
            </a:r>
          </a:p>
        </p:txBody>
      </p:sp>
      <p:sp>
        <p:nvSpPr>
          <p:cNvPr id="384" name="Shape 38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addition to an understanding of our hardwired pre-attentive visual attributes and the way we assign importance, being sensitive to other sensing pitfalls – like the difficulty visual interruption presents – is important.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too are standards – time on the x-axis, location on a map, a using a bar char to compare values.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dashboard it’s easy to understand the area (size/scope) of the data, the time frame (day of the week, the work day) and what we’re comparing (different ticket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red makes the data pop but it’s not overly complicated with different colors that would only confuse the viz – for example, marking the days of the week in in alternate colors would be meaningless here.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46</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 captured on the dashboards were 2 other common visualization chart types:</a:t>
            </a:r>
          </a:p>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Relative proportions, proportions of the whole = tree maps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Relationships between data = scatter plot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04" name="Shape 40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Orient data so people can read it easily. You read English from left to right so as much as possible, we want our data to go left to right.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many of you have the urge to tilt your head to make the chart on the left easier to read? Don’t make your audience to that! Tilt it for them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10" name="Shape 410"/>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Color is relative, not absolute.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Which of these squares is lightest? If we’re trying to encode meaning into color, we have to pay attention to how the viewer will perceive that color in context</a:t>
            </a:r>
          </a:p>
        </p:txBody>
      </p:sp>
      <p:sp>
        <p:nvSpPr>
          <p:cNvPr id="416" name="Shape 416"/>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They’re all the same color but we didn’t know that until we had a consistent background – what are the implications for your data visualization best practices?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using color – provide your users with a consistent background so they can determine differences and non-differences. Knowing they’ll sense a difference, help them to only perceive it if it’s actually there.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don’t want to have the color version of Anscombe’s Quartet – it’s not enough to just use color, be mindful of visual best practices to make the story accurate.</a:t>
            </a:r>
          </a:p>
        </p:txBody>
      </p:sp>
      <p:sp>
        <p:nvSpPr>
          <p:cNvPr id="422" name="Shape 422"/>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is a mistake that is pretty common. You have about 150 different data points and you’re mapping them to color but this is bad because I can’t tell if the blue is Albania or Cameroon</a:t>
            </a:r>
          </a:p>
        </p:txBody>
      </p:sp>
      <p:sp>
        <p:nvSpPr>
          <p:cNvPr id="428" name="Shape 42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3" name="Shape 43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is much better – you have there are limited options for color, and they correspond with the order priority. I can see that we don't have any low priority orders with a high shipping cost, which is good, and that most of the high profit orders are medium priority – not high or critical. I know what happening because my brain isn’t overwhelmed with trying to distinguish color and so can easily see patterns.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If you remember the funnel of characteristic importance, position was before color and in this viz, unlike the last one, color helps support our brains’ desire to make sense out of the data positions.</a:t>
            </a:r>
          </a:p>
        </p:txBody>
      </p:sp>
      <p:sp>
        <p:nvSpPr>
          <p:cNvPr id="434" name="Shape 43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9" name="Shape 439"/>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you’re working with quantitative data these two practices work really well. Negative profit as orange and positive profit as blue – red and green are more traditional, but this is color-blind friendly. If I had this bar chart without the colors, I might think that appliances, bookcases, and copiers were all performing about the same for us because their sales are roughly equal.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when I add profit to color on this bar chart it’s immediately obvious that bookcases are actually losing money for us, as are supplies and tables</a:t>
            </a:r>
          </a:p>
        </p:txBody>
      </p:sp>
      <p:sp>
        <p:nvSpPr>
          <p:cNvPr id="440" name="Shape 440"/>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5" name="Shape 445"/>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it matters where things are – this is not always the case!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don’t want to use maps just because you can.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Here, the map helps us pick out trends – as does the color!</a:t>
            </a:r>
          </a:p>
        </p:txBody>
      </p:sp>
      <p:sp>
        <p:nvSpPr>
          <p:cNvPr id="446" name="Shape 446"/>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like to start these sessions off with a game I call “count the nines.” So, count the nines. Raise your hand when you think you know how many nines there are on here. [pause] In fact, just go ahead and shout it out. If you know how many nines are on here, shout out the answer. [pause]</a:t>
            </a:r>
          </a:p>
        </p:txBody>
      </p:sp>
      <p:sp>
        <p:nvSpPr>
          <p:cNvPr id="211" name="Shape 211"/>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Filled maps work well when you have defined areas like states or cities and only one measure.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this map, we are looking at infant mortality across Cuban provinces – see can see that there are two pockets of 4-6 deaths per 1,000 live births </a:t>
            </a:r>
          </a:p>
        </p:txBody>
      </p:sp>
      <p:sp>
        <p:nvSpPr>
          <p:cNvPr id="452" name="Shape 452"/>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7" name="Shape 45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As soon as you pull in a second measure, say sales, filled maps don’t work.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still have a map here but with profit on color and sum of sales on size, we are unable to use a filled map.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is using a map </a:t>
            </a:r>
            <a:r>
              <a:rPr lang="en-US" sz="1200" b="1" i="0" u="none" strike="noStrike" cap="none">
                <a:solidFill>
                  <a:schemeClr val="dk1"/>
                </a:solidFill>
                <a:latin typeface="Calibri"/>
                <a:ea typeface="Calibri"/>
                <a:cs typeface="Calibri"/>
                <a:sym typeface="Calibri"/>
              </a:rPr>
              <a:t>more</a:t>
            </a:r>
            <a:r>
              <a:rPr lang="en-US" sz="1200" b="0" i="0" u="none" strike="noStrike" cap="none">
                <a:solidFill>
                  <a:schemeClr val="dk1"/>
                </a:solidFill>
                <a:latin typeface="Calibri"/>
                <a:ea typeface="Calibri"/>
                <a:cs typeface="Calibri"/>
                <a:sym typeface="Calibri"/>
              </a:rPr>
              <a:t> useful here than a bar chart? Answer – looking at regional differences – we’re doing pretty well on the Eastern seaboard but not so hot in the Midwest, for example.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58" name="Shape 45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Knowing where on the globe each of the courtiers represented in the bar chart doesn’t add to our analysis.</a:t>
            </a:r>
          </a:p>
        </p:txBody>
      </p:sp>
      <p:sp>
        <p:nvSpPr>
          <p:cNvPr id="464" name="Shape 46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 are a lot of creative uses for maps, especially non-geographic maps – like here, showing where shots were made on a basketball court</a:t>
            </a:r>
          </a:p>
        </p:txBody>
      </p:sp>
      <p:sp>
        <p:nvSpPr>
          <p:cNvPr id="470" name="Shape 470"/>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Another easy to understand example is seating for large venues like stadiums or concert halls, or congressional seats</a:t>
            </a:r>
          </a:p>
        </p:txBody>
      </p:sp>
      <p:sp>
        <p:nvSpPr>
          <p:cNvPr id="476" name="Shape 476"/>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insights can you get from this dashboard?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Well, it’s in Russian, but you get the idea – the information encoded spatially on the map is broken down in greater depth below, as we can see by the color scheme between the pie chart and the bar chart.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Even without understanding the words, we can perform some basic analysis – for example, we can easily see that the pattern in the US is the reverse of China by the wedges of red vs green. </a:t>
            </a:r>
          </a:p>
        </p:txBody>
      </p:sp>
      <p:sp>
        <p:nvSpPr>
          <p:cNvPr id="482" name="Shape 482"/>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7" name="Shape 48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do you think the 5 second test 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goal is that you should know what is going on in the dashboard in 5 seconds.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one is good b/c you know exactly what it is – good title, clear why map was used.</a:t>
            </a:r>
          </a:p>
        </p:txBody>
      </p:sp>
      <p:sp>
        <p:nvSpPr>
          <p:cNvPr id="488" name="Shape 48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3" name="Shape 493"/>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have a good title, too!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 are exceptions for this – some executive dashboards have 20 or so views but that’s the exception, not the norm!</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0000"/>
                </a:solidFill>
                <a:latin typeface="Calibri"/>
                <a:ea typeface="Calibri"/>
                <a:cs typeface="Calibri"/>
                <a:sym typeface="Calibri"/>
              </a:rPr>
              <a:t>Missing the “Use your words” slide!!!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94" name="Shape 494"/>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9" name="Shape 499"/>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After creating something you are ready to publish, invite 3 or more colleagues to a 30 minute meeting and show them your visualization. Now you’ll hand over the mouse and let them click through everything, come up with potential issues and uncover broken parts. A viz review is the same concept behind software engineers holding a code review or an author using an editor before publishing his novel.</a:t>
            </a:r>
          </a:p>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EVERYONE who publishes an externally-facing visualization should conduct a viz review. Anyone publishing an externally-consumed viz goes through this process. </a:t>
            </a:r>
          </a:p>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This is important for a few reasons – it maintains accountability and ensures that the finished viz product has been reviewed. The collaborative aspect of a viz review is also a valuable piece - each person in the viz review leaves smarter with new knowledge just by hearing what others have contributed. </a:t>
            </a:r>
          </a:p>
        </p:txBody>
      </p:sp>
      <p:sp>
        <p:nvSpPr>
          <p:cNvPr id="500" name="Shape 500"/>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7" name="Shape 50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232943" marR="0" lvl="0" indent="-232943"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Based on the 5 second dashboard test, the purpose of the dashboard should be immediately clear. What problem does this solve OR what question does it answer? Is this immediately clear?</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2. Have you used the space effectively? Is there a better way to display the data?  </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3. Don’t add things just because you can. Make sure everything on the viz is useful and valuable to the end user. Oftentimes the simplest vizes tell the most compelling story.</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4. Have you utilized filters, highlights and other actions to provide interactivity to the end user? Now go through each of these and make sure it displays as you would expect – be sure to check various scenarios and edge cases.</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5. Make sure to include a color legend, labeled X &amp; Y axes, as well as sheet names, if needed.</a:t>
            </a:r>
          </a:p>
          <a:p>
            <a:pPr marL="0" marR="0" lvl="1"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232943" marR="0" lvl="0" indent="-232943"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508" name="Shape 50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count the nines. How many nines do you see? Raise your hand when you know.  (There are 10 nines)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amazing how much easier it is to find and see the nines as soon as they’re picked out in red. </a:t>
            </a:r>
          </a:p>
        </p:txBody>
      </p:sp>
      <p:sp>
        <p:nvSpPr>
          <p:cNvPr id="217" name="Shape 217"/>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sng" strike="noStrike" cap="none">
                <a:solidFill>
                  <a:schemeClr val="dk1"/>
                </a:solidFill>
                <a:latin typeface="Calibri"/>
                <a:ea typeface="Calibri"/>
                <a:cs typeface="Calibri"/>
                <a:sym typeface="Calibri"/>
              </a:rPr>
              <a:t>Draw on the 5 questions from the viz review:</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What question does this answer? </a:t>
            </a:r>
            <a:r>
              <a:rPr lang="en-US" sz="1200" b="0" i="0" u="none" strike="noStrike" cap="none">
                <a:solidFill>
                  <a:schemeClr val="dk1"/>
                </a:solidFill>
                <a:latin typeface="Calibri"/>
                <a:ea typeface="Calibri"/>
                <a:cs typeface="Calibri"/>
                <a:sym typeface="Calibri"/>
              </a:rPr>
              <a:t>In this case, the question is “how do Facebook users see 2016 political candidates” </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Is the information displayed in the best way? </a:t>
            </a:r>
          </a:p>
          <a:p>
            <a:pPr marL="698830" marR="0" lvl="2" indent="-24163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Pie charts are hard to compare, no sorting of the individual candidates</a:t>
            </a:r>
          </a:p>
          <a:p>
            <a:pPr marL="698830" marR="0" lvl="2" indent="-24163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Second row of red labels could be ambiguous</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Does everything add value? </a:t>
            </a:r>
            <a:r>
              <a:rPr lang="en-US" sz="1200" b="0" i="0" u="none" strike="noStrike" cap="none">
                <a:solidFill>
                  <a:schemeClr val="dk1"/>
                </a:solidFill>
                <a:latin typeface="Calibri"/>
                <a:ea typeface="Calibri"/>
                <a:cs typeface="Calibri"/>
                <a:sym typeface="Calibri"/>
              </a:rPr>
              <a:t>Alternating the republicans and democrats titles and color schemes doesn’t help</a:t>
            </a:r>
          </a:p>
          <a:p>
            <a:pPr marL="232943" marR="0" lvl="1" indent="-232943" algn="l" rtl="0">
              <a:spcBef>
                <a:spcPts val="0"/>
              </a:spcBef>
              <a:spcAft>
                <a:spcPts val="0"/>
              </a:spcAft>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Functional interactivity? </a:t>
            </a:r>
            <a:r>
              <a:rPr lang="en-US" sz="1200" b="0" i="0" u="none" strike="noStrike" cap="none">
                <a:solidFill>
                  <a:schemeClr val="dk1"/>
                </a:solidFill>
                <a:latin typeface="Calibri"/>
                <a:ea typeface="Calibri"/>
                <a:cs typeface="Calibri"/>
                <a:sym typeface="Calibri"/>
              </a:rPr>
              <a:t>no</a:t>
            </a:r>
          </a:p>
          <a:p>
            <a:pPr marL="232943" marR="0" lvl="1" indent="-232943" algn="l" rtl="0">
              <a:lnSpc>
                <a:spcPct val="100000"/>
              </a:lnSpc>
              <a:spcBef>
                <a:spcPts val="0"/>
              </a:spcBef>
              <a:spcAft>
                <a:spcPts val="0"/>
              </a:spcAft>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Clear labels? </a:t>
            </a:r>
            <a:r>
              <a:rPr lang="en-US" sz="1200" b="0" i="0" u="none" strike="noStrike" cap="none">
                <a:solidFill>
                  <a:schemeClr val="dk1"/>
                </a:solidFill>
                <a:latin typeface="Calibri"/>
                <a:ea typeface="Calibri"/>
                <a:cs typeface="Calibri"/>
                <a:sym typeface="Calibri"/>
              </a:rPr>
              <a:t>Unclear title, All caps are hard to read</a:t>
            </a:r>
          </a:p>
          <a:p>
            <a:pPr marL="232943" marR="0" lvl="1" indent="-232943" algn="l" rtl="0">
              <a:spcBef>
                <a:spcPts val="0"/>
              </a:spcBef>
              <a:buClr>
                <a:schemeClr val="dk1"/>
              </a:buClr>
              <a:buSzPct val="100000"/>
              <a:buFont typeface="Calibri"/>
              <a:buNone/>
            </a:pPr>
            <a:endParaRPr sz="1200" b="1" i="0" u="none" strike="noStrike" cap="none">
              <a:solidFill>
                <a:schemeClr val="dk1"/>
              </a:solidFill>
              <a:latin typeface="Calibri"/>
              <a:ea typeface="Calibri"/>
              <a:cs typeface="Calibri"/>
              <a:sym typeface="Calibri"/>
            </a:endParaRPr>
          </a:p>
          <a:p>
            <a:pPr marL="232943" marR="0" lvl="1" indent="-232943"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1" name="Shape 521"/>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174708" marR="0" lvl="2" indent="-174708" algn="l" rtl="0">
              <a:spcBef>
                <a:spcPts val="0"/>
              </a:spcBef>
              <a:buClr>
                <a:schemeClr val="dk1"/>
              </a:buClr>
              <a:buSzPct val="100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2" name="Shape 522"/>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4" name="Shape 53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key words are see, understand, and people. Tableau builds software for people, not specialists. We believe anyone should be able to harness the power of data. That’s our mission. </a:t>
            </a:r>
          </a:p>
        </p:txBody>
      </p:sp>
      <p:sp>
        <p:nvSpPr>
          <p:cNvPr id="535" name="Shape 53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Thank you for your time today, at this point we can open it up for any questions you might have.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8" name="Shape 528"/>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what is visual analytics? THAT’s visual analytics.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“count the nines” game is a, granted, simple example of visual analytics but it is a form of visual analytics nonetheless.</a:t>
            </a:r>
          </a:p>
        </p:txBody>
      </p:sp>
      <p:sp>
        <p:nvSpPr>
          <p:cNvPr id="223" name="Shape 223"/>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[Give the audience a few seconds to read the quote]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Those are really fancy words for what you just experienced. Basically, what Andy Kirk is saying, is that visual analytics is the system by which people use our innate visual perception strengths to find patterns and insights in data.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look at another example:</a:t>
            </a:r>
          </a:p>
        </p:txBody>
      </p:sp>
      <p:sp>
        <p:nvSpPr>
          <p:cNvPr id="231" name="Shape 231"/>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see another example. Here’s some data. The are 4 sets of data here, each with 11 sets of x-y coordinates.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the purposes of this exercise, let’s assume the x data represents, in millions, the net sales of a single retail store over the course of a month. Let’s say the y data represents, in millions, the total profit from that store. So what we’re looking here is a set of points that represent profit by sales, where each row is a single store. The four data sets represent regions, say, West, Central, South and East.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say you’re a manager responsible for the profits of each of these stores and your accounting department hands you this data set to help you prep for a meeting with senior leadership to discuss profit trends for each region.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conclusions can you draw from these 4 sets of data? What would you be able to say at the meeting with senior leadership?</a:t>
            </a:r>
          </a:p>
        </p:txBody>
      </p:sp>
      <p:sp>
        <p:nvSpPr>
          <p:cNvPr id="239" name="Shape 239"/>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45261" y="744158"/>
            <a:ext cx="4507153" cy="372248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79767" y="4715153"/>
            <a:ext cx="5438139" cy="4466986"/>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OK, OK, so you’d typically have a bit more information than that when you’re making a decision.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now let’s look at some more information about these data sets. Maybe we can learn something about them by running a few simple statistical tests. Determining the mean, variance, correlation and linear regression are fairly standard statistical analyses and while they do tell us more about our data, what insights can we draw form this extra information?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Honestly, not much. It turns out that these four data sets all have the same means, the same variances, the same x-y correlations, and even boil down to an identical linear regression.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In fact, it looks like these four data sets are practically identically based on this analysis.</a:t>
            </a:r>
          </a:p>
          <a:p>
            <a:pPr marL="0" marR="0" lvl="0" indent="0" algn="l" rtl="0">
              <a:spcBef>
                <a:spcPts val="0"/>
              </a:spcBef>
              <a:spcAft>
                <a:spcPts val="0"/>
              </a:spcAft>
              <a:buSzPct val="25000"/>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So, let’s go back to our questions: What conclusions can you draw from these 4 sets of data? What would you be able to say at the meeting with senior leadership?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45" name="Shape 245"/>
          <p:cNvSpPr txBox="1">
            <a:spLocks noGrp="1"/>
          </p:cNvSpPr>
          <p:nvPr>
            <p:ph type="sldNum" idx="12"/>
          </p:nvPr>
        </p:nvSpPr>
        <p:spPr>
          <a:xfrm>
            <a:off x="3850443" y="9428584"/>
            <a:ext cx="2945658" cy="496331"/>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3"/>
        <p:cNvGrpSpPr/>
        <p:nvPr/>
      </p:nvGrpSpPr>
      <p:grpSpPr>
        <a:xfrm>
          <a:off x="0" y="0"/>
          <a:ext cx="0" cy="0"/>
          <a:chOff x="0" y="0"/>
          <a:chExt cx="0" cy="0"/>
        </a:xfrm>
      </p:grpSpPr>
      <p:pic>
        <p:nvPicPr>
          <p:cNvPr id="14" name="Shape 14"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15" name="Shape 15"/>
          <p:cNvSpPr txBox="1">
            <a:spLocks noGrp="1"/>
          </p:cNvSpPr>
          <p:nvPr>
            <p:ph type="body" idx="1"/>
          </p:nvPr>
        </p:nvSpPr>
        <p:spPr>
          <a:xfrm>
            <a:off x="3200400" y="4648198"/>
            <a:ext cx="57912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6" name="Shape 16" descr="tableau_logo.png"/>
          <p:cNvPicPr preferRelativeResize="0"/>
          <p:nvPr/>
        </p:nvPicPr>
        <p:blipFill rotWithShape="1">
          <a:blip r:embed="rId3">
            <a:alphaModFix/>
          </a:blip>
          <a:srcRect/>
          <a:stretch/>
        </p:blipFill>
        <p:spPr>
          <a:xfrm>
            <a:off x="1920583" y="2389510"/>
            <a:ext cx="8350831" cy="1425837"/>
          </a:xfrm>
          <a:prstGeom prst="rect">
            <a:avLst/>
          </a:prstGeom>
          <a:noFill/>
          <a:ln>
            <a:noFill/>
          </a:ln>
        </p:spPr>
      </p:pic>
    </p:spTree>
    <p:extLst>
      <p:ext uri="{BB962C8B-B14F-4D97-AF65-F5344CB8AC3E}">
        <p14:creationId xmlns:p14="http://schemas.microsoft.com/office/powerpoint/2010/main" val="2203947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in Body">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609600" y="1600201"/>
            <a:ext cx="10972800"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9" name="Shape 19"/>
          <p:cNvCxnSpPr/>
          <p:nvPr/>
        </p:nvCxnSpPr>
        <p:spPr>
          <a:xfrm>
            <a:off x="0" y="994151"/>
            <a:ext cx="563716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20" name="Shape 20"/>
          <p:cNvSpPr txBox="1">
            <a:spLocks noGrp="1"/>
          </p:cNvSpPr>
          <p:nvPr>
            <p:ph type="title"/>
          </p:nvPr>
        </p:nvSpPr>
        <p:spPr>
          <a:xfrm>
            <a:off x="609600" y="275167"/>
            <a:ext cx="109728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276717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ull Photo">
    <p:spTree>
      <p:nvGrpSpPr>
        <p:cNvPr id="1" name="Shape 21"/>
        <p:cNvGrpSpPr/>
        <p:nvPr/>
      </p:nvGrpSpPr>
      <p:grpSpPr>
        <a:xfrm>
          <a:off x="0" y="0"/>
          <a:ext cx="0" cy="0"/>
          <a:chOff x="0" y="0"/>
          <a:chExt cx="0" cy="0"/>
        </a:xfrm>
      </p:grpSpPr>
      <p:sp>
        <p:nvSpPr>
          <p:cNvPr id="22" name="Shape 22"/>
          <p:cNvSpPr>
            <a:spLocks noGrp="1"/>
          </p:cNvSpPr>
          <p:nvPr>
            <p:ph type="pic" idx="2"/>
          </p:nvPr>
        </p:nvSpPr>
        <p:spPr>
          <a:xfrm>
            <a:off x="621291" y="1600201"/>
            <a:ext cx="10949419"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23" name="Shape 23"/>
          <p:cNvCxnSpPr/>
          <p:nvPr/>
        </p:nvCxnSpPr>
        <p:spPr>
          <a:xfrm>
            <a:off x="0" y="994151"/>
            <a:ext cx="563716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24" name="Shape 24"/>
          <p:cNvSpPr txBox="1">
            <a:spLocks noGrp="1"/>
          </p:cNvSpPr>
          <p:nvPr>
            <p:ph type="title"/>
          </p:nvPr>
        </p:nvSpPr>
        <p:spPr>
          <a:xfrm>
            <a:off x="609600" y="275167"/>
            <a:ext cx="109728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831444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5"/>
        <p:cNvGrpSpPr/>
        <p:nvPr/>
      </p:nvGrpSpPr>
      <p:grpSpPr>
        <a:xfrm>
          <a:off x="0" y="0"/>
          <a:ext cx="0" cy="0"/>
          <a:chOff x="0" y="0"/>
          <a:chExt cx="0" cy="0"/>
        </a:xfrm>
      </p:grpSpPr>
      <p:pic>
        <p:nvPicPr>
          <p:cNvPr id="26" name="Shape 26"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27" name="Shape 27"/>
          <p:cNvSpPr txBox="1">
            <a:spLocks noGrp="1"/>
          </p:cNvSpPr>
          <p:nvPr>
            <p:ph type="body" idx="1"/>
          </p:nvPr>
        </p:nvSpPr>
        <p:spPr>
          <a:xfrm>
            <a:off x="3200400" y="4648198"/>
            <a:ext cx="57912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28" name="Shape 28" descr="tableau_logo.png"/>
          <p:cNvPicPr preferRelativeResize="0"/>
          <p:nvPr/>
        </p:nvPicPr>
        <p:blipFill rotWithShape="1">
          <a:blip r:embed="rId3">
            <a:alphaModFix/>
          </a:blip>
          <a:srcRect/>
          <a:stretch/>
        </p:blipFill>
        <p:spPr>
          <a:xfrm>
            <a:off x="1920583" y="2389510"/>
            <a:ext cx="8350831" cy="1425837"/>
          </a:xfrm>
          <a:prstGeom prst="rect">
            <a:avLst/>
          </a:prstGeom>
          <a:noFill/>
          <a:ln>
            <a:noFill/>
          </a:ln>
        </p:spPr>
      </p:pic>
    </p:spTree>
    <p:extLst>
      <p:ext uri="{BB962C8B-B14F-4D97-AF65-F5344CB8AC3E}">
        <p14:creationId xmlns:p14="http://schemas.microsoft.com/office/powerpoint/2010/main" val="624824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9"/>
        <p:cNvGrpSpPr/>
        <p:nvPr/>
      </p:nvGrpSpPr>
      <p:grpSpPr>
        <a:xfrm>
          <a:off x="0" y="0"/>
          <a:ext cx="0" cy="0"/>
          <a:chOff x="0" y="0"/>
          <a:chExt cx="0" cy="0"/>
        </a:xfrm>
      </p:grpSpPr>
      <p:pic>
        <p:nvPicPr>
          <p:cNvPr id="30" name="Shape 30"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31" name="Shape 31"/>
          <p:cNvSpPr txBox="1">
            <a:spLocks noGrp="1"/>
          </p:cNvSpPr>
          <p:nvPr>
            <p:ph type="body" idx="1"/>
          </p:nvPr>
        </p:nvSpPr>
        <p:spPr>
          <a:xfrm>
            <a:off x="3200400" y="4648198"/>
            <a:ext cx="57912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32" name="Shape 32" descr="tableau_logo.png"/>
          <p:cNvPicPr preferRelativeResize="0"/>
          <p:nvPr/>
        </p:nvPicPr>
        <p:blipFill rotWithShape="1">
          <a:blip r:embed="rId3">
            <a:alphaModFix/>
          </a:blip>
          <a:srcRect/>
          <a:stretch/>
        </p:blipFill>
        <p:spPr>
          <a:xfrm>
            <a:off x="1920583" y="2389510"/>
            <a:ext cx="8350831" cy="1425837"/>
          </a:xfrm>
          <a:prstGeom prst="rect">
            <a:avLst/>
          </a:prstGeom>
          <a:noFill/>
          <a:ln>
            <a:noFill/>
          </a:ln>
        </p:spPr>
      </p:pic>
    </p:spTree>
    <p:extLst>
      <p:ext uri="{BB962C8B-B14F-4D97-AF65-F5344CB8AC3E}">
        <p14:creationId xmlns:p14="http://schemas.microsoft.com/office/powerpoint/2010/main" val="2845479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33"/>
        <p:cNvGrpSpPr/>
        <p:nvPr/>
      </p:nvGrpSpPr>
      <p:grpSpPr>
        <a:xfrm>
          <a:off x="0" y="0"/>
          <a:ext cx="0" cy="0"/>
          <a:chOff x="0" y="0"/>
          <a:chExt cx="0" cy="0"/>
        </a:xfrm>
      </p:grpSpPr>
      <p:pic>
        <p:nvPicPr>
          <p:cNvPr id="34" name="Shape 34"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35" name="Shape 35"/>
          <p:cNvSpPr txBox="1">
            <a:spLocks noGrp="1"/>
          </p:cNvSpPr>
          <p:nvPr>
            <p:ph type="body" idx="1"/>
          </p:nvPr>
        </p:nvSpPr>
        <p:spPr>
          <a:xfrm>
            <a:off x="3200400" y="4648198"/>
            <a:ext cx="57912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36" name="Shape 36" descr="tableau_logo.png"/>
          <p:cNvPicPr preferRelativeResize="0"/>
          <p:nvPr/>
        </p:nvPicPr>
        <p:blipFill rotWithShape="1">
          <a:blip r:embed="rId3">
            <a:alphaModFix/>
          </a:blip>
          <a:srcRect/>
          <a:stretch/>
        </p:blipFill>
        <p:spPr>
          <a:xfrm>
            <a:off x="1920583" y="2389510"/>
            <a:ext cx="8350831" cy="1425837"/>
          </a:xfrm>
          <a:prstGeom prst="rect">
            <a:avLst/>
          </a:prstGeom>
          <a:noFill/>
          <a:ln>
            <a:noFill/>
          </a:ln>
        </p:spPr>
      </p:pic>
    </p:spTree>
    <p:extLst>
      <p:ext uri="{BB962C8B-B14F-4D97-AF65-F5344CB8AC3E}">
        <p14:creationId xmlns:p14="http://schemas.microsoft.com/office/powerpoint/2010/main" val="155684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meline">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2">
            <a:alphaModFix/>
          </a:blip>
          <a:srcRect/>
          <a:stretch/>
        </p:blipFill>
        <p:spPr>
          <a:xfrm>
            <a:off x="0" y="1"/>
            <a:ext cx="12173963" cy="6857999"/>
          </a:xfrm>
          <a:prstGeom prst="rect">
            <a:avLst/>
          </a:prstGeom>
          <a:noFill/>
          <a:ln>
            <a:noFill/>
          </a:ln>
        </p:spPr>
      </p:pic>
      <p:sp>
        <p:nvSpPr>
          <p:cNvPr id="39" name="Shape 39"/>
          <p:cNvSpPr txBox="1">
            <a:spLocks noGrp="1"/>
          </p:cNvSpPr>
          <p:nvPr>
            <p:ph type="body" idx="1"/>
          </p:nvPr>
        </p:nvSpPr>
        <p:spPr>
          <a:xfrm>
            <a:off x="567629" y="307345"/>
            <a:ext cx="11056360" cy="1039283"/>
          </a:xfrm>
          <a:prstGeom prst="rect">
            <a:avLst/>
          </a:prstGeom>
          <a:noFill/>
          <a:ln>
            <a:noFill/>
          </a:ln>
        </p:spPr>
        <p:txBody>
          <a:bodyPr lIns="91425" tIns="91425" rIns="91425" bIns="91425" anchor="t" anchorCtr="0"/>
          <a:lstStyle>
            <a:lvl1pPr marL="0" marR="0" lvl="0" indent="0" algn="ctr" rtl="0">
              <a:spcBef>
                <a:spcPts val="680"/>
              </a:spcBef>
              <a:buClr>
                <a:srgbClr val="1F447D"/>
              </a:buClr>
              <a:buFont typeface="Arial"/>
              <a:buNone/>
              <a:defRPr sz="3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698792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40"/>
        <p:cNvGrpSpPr/>
        <p:nvPr/>
      </p:nvGrpSpPr>
      <p:grpSpPr>
        <a:xfrm>
          <a:off x="0" y="0"/>
          <a:ext cx="0" cy="0"/>
          <a:chOff x="0" y="0"/>
          <a:chExt cx="0" cy="0"/>
        </a:xfrm>
      </p:grpSpPr>
      <p:pic>
        <p:nvPicPr>
          <p:cNvPr id="41" name="Shape 41"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42" name="Shape 42"/>
          <p:cNvSpPr txBox="1">
            <a:spLocks noGrp="1"/>
          </p:cNvSpPr>
          <p:nvPr>
            <p:ph type="body" idx="1"/>
          </p:nvPr>
        </p:nvSpPr>
        <p:spPr>
          <a:xfrm>
            <a:off x="3200400" y="4648198"/>
            <a:ext cx="57912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43" name="Shape 43" descr="tableau_logo.png"/>
          <p:cNvPicPr preferRelativeResize="0"/>
          <p:nvPr/>
        </p:nvPicPr>
        <p:blipFill rotWithShape="1">
          <a:blip r:embed="rId3">
            <a:alphaModFix/>
          </a:blip>
          <a:srcRect/>
          <a:stretch/>
        </p:blipFill>
        <p:spPr>
          <a:xfrm>
            <a:off x="1920583" y="2389510"/>
            <a:ext cx="8350831" cy="1425837"/>
          </a:xfrm>
          <a:prstGeom prst="rect">
            <a:avLst/>
          </a:prstGeom>
          <a:noFill/>
          <a:ln>
            <a:noFill/>
          </a:ln>
        </p:spPr>
      </p:pic>
    </p:spTree>
    <p:extLst>
      <p:ext uri="{BB962C8B-B14F-4D97-AF65-F5344CB8AC3E}">
        <p14:creationId xmlns:p14="http://schemas.microsoft.com/office/powerpoint/2010/main" val="261159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4459E4-6E45-488D-AA78-0CC9F3F216E8}" type="datetimeFigureOut">
              <a:rPr lang="en-IE" smtClean="0"/>
              <a:t>5/30/18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684CEFCC-6C6D-41A7-A5A3-EEE5B10641B8}" type="slidenum">
              <a:rPr lang="en-IE" smtClean="0"/>
              <a:t>‹#›</a:t>
            </a:fld>
            <a:endParaRPr lang="en-IE"/>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Quote/Data">
    <p:spTree>
      <p:nvGrpSpPr>
        <p:cNvPr id="1" name="Shape 44"/>
        <p:cNvGrpSpPr/>
        <p:nvPr/>
      </p:nvGrpSpPr>
      <p:grpSpPr>
        <a:xfrm>
          <a:off x="0" y="0"/>
          <a:ext cx="0" cy="0"/>
          <a:chOff x="0" y="0"/>
          <a:chExt cx="0" cy="0"/>
        </a:xfrm>
      </p:grpSpPr>
      <p:pic>
        <p:nvPicPr>
          <p:cNvPr id="45" name="Shape 45" descr="bg2.jpg"/>
          <p:cNvPicPr preferRelativeResize="0"/>
          <p:nvPr/>
        </p:nvPicPr>
        <p:blipFill rotWithShape="1">
          <a:blip r:embed="rId2">
            <a:alphaModFix/>
          </a:blip>
          <a:srcRect/>
          <a:stretch/>
        </p:blipFill>
        <p:spPr>
          <a:xfrm>
            <a:off x="18036" y="0"/>
            <a:ext cx="12173963" cy="6858000"/>
          </a:xfrm>
          <a:prstGeom prst="rect">
            <a:avLst/>
          </a:prstGeom>
          <a:noFill/>
          <a:ln>
            <a:noFill/>
          </a:ln>
        </p:spPr>
      </p:pic>
      <p:sp>
        <p:nvSpPr>
          <p:cNvPr id="46" name="Shape 46"/>
          <p:cNvSpPr txBox="1">
            <a:spLocks noGrp="1"/>
          </p:cNvSpPr>
          <p:nvPr>
            <p:ph type="body" idx="1"/>
          </p:nvPr>
        </p:nvSpPr>
        <p:spPr>
          <a:xfrm>
            <a:off x="2773988" y="2108200"/>
            <a:ext cx="8448193"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47" name="Shape 47"/>
          <p:cNvSpPr txBox="1">
            <a:spLocks noGrp="1"/>
          </p:cNvSpPr>
          <p:nvPr>
            <p:ph type="body" idx="2"/>
          </p:nvPr>
        </p:nvSpPr>
        <p:spPr>
          <a:xfrm>
            <a:off x="7721600" y="4457198"/>
            <a:ext cx="34544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923883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2">
    <p:spTree>
      <p:nvGrpSpPr>
        <p:cNvPr id="1" name="Shape 48"/>
        <p:cNvGrpSpPr/>
        <p:nvPr/>
      </p:nvGrpSpPr>
      <p:grpSpPr>
        <a:xfrm>
          <a:off x="0" y="0"/>
          <a:ext cx="0" cy="0"/>
          <a:chOff x="0" y="0"/>
          <a:chExt cx="0" cy="0"/>
        </a:xfrm>
      </p:grpSpPr>
      <p:pic>
        <p:nvPicPr>
          <p:cNvPr id="49" name="Shape 49"/>
          <p:cNvPicPr preferRelativeResize="0"/>
          <p:nvPr/>
        </p:nvPicPr>
        <p:blipFill rotWithShape="1">
          <a:blip r:embed="rId2">
            <a:alphaModFix/>
          </a:blip>
          <a:srcRect/>
          <a:stretch/>
        </p:blipFill>
        <p:spPr>
          <a:xfrm>
            <a:off x="0" y="1"/>
            <a:ext cx="12173963" cy="6857999"/>
          </a:xfrm>
          <a:prstGeom prst="rect">
            <a:avLst/>
          </a:prstGeom>
          <a:noFill/>
          <a:ln>
            <a:noFill/>
          </a:ln>
        </p:spPr>
      </p:pic>
      <p:sp>
        <p:nvSpPr>
          <p:cNvPr id="50" name="Shape 50"/>
          <p:cNvSpPr txBox="1">
            <a:spLocks noGrp="1"/>
          </p:cNvSpPr>
          <p:nvPr>
            <p:ph type="body" idx="1"/>
          </p:nvPr>
        </p:nvSpPr>
        <p:spPr>
          <a:xfrm>
            <a:off x="885008" y="2810929"/>
            <a:ext cx="6399445"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51" name="Shape 51"/>
          <p:cNvCxnSpPr/>
          <p:nvPr/>
        </p:nvCxnSpPr>
        <p:spPr>
          <a:xfrm>
            <a:off x="0" y="3748542"/>
            <a:ext cx="563716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Tree>
    <p:extLst>
      <p:ext uri="{BB962C8B-B14F-4D97-AF65-F5344CB8AC3E}">
        <p14:creationId xmlns:p14="http://schemas.microsoft.com/office/powerpoint/2010/main" val="1553704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5/30/18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6EE300C-6FC5-4FC3-AF1A-075E4F50620D}"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0D295D-4A77-4DEB-B04C-9F4282A8BC04}" type="datetime1">
              <a:rPr lang="en-US" smtClean="0"/>
              <a:pPr/>
              <a:t>5/30/18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4459E4-6E45-488D-AA78-0CC9F3F216E8}" type="datetimeFigureOut">
              <a:rPr lang="en-IE" smtClean="0"/>
              <a:t>5/30/18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684CEFCC-6C6D-41A7-A5A3-EEE5B10641B8}" type="slidenum">
              <a:rPr lang="en-IE" smtClean="0"/>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FDF226C0-9885-4BA9-BBFA-A52CBFEBB775}" type="datetime1">
              <a:rPr lang="en-US" smtClean="0"/>
              <a:pPr/>
              <a:t>5/30/18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BEE1B38-C5EB-4D66-9137-0AFE9CDEDE8F}" type="datetime1">
              <a:rPr lang="en-US" smtClean="0"/>
              <a:pPr/>
              <a:t>5/30/18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B613C-1AD7-49D3-885D-F654C5CDBAA6}" type="datetime1">
              <a:rPr lang="en-US" smtClean="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dirty="0"/>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327B613C-1AD7-49D3-885D-F654C5CDBAA6}" type="datetime1">
              <a:rPr lang="en-US" smtClean="0"/>
              <a:pPr/>
              <a:t>5/30/18</a:t>
            </a:fld>
            <a:endParaRPr lang="en-US" dirty="0"/>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6E2D2B3B-882E-40F3-A32F-6DD516915044}" type="slidenum">
              <a:rPr lang="en-US" smtClean="0"/>
              <a:pPr/>
              <a:t>‹#›</a:t>
            </a:fld>
            <a:endParaRPr lang="en-US" dirty="0"/>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ckinsey.com/insights/mgi/research/technology_and_innovation/big_data_the_next_frontier_for_innovation" TargetMode="External"/></Relationships>
</file>

<file path=ppt/slides/_rels/slide15.xml.rels><?xml version="1.0" encoding="UTF-8" standalone="yes"?>
<Relationships xmlns="http://schemas.openxmlformats.org/package/2006/relationships"><Relationship Id="rId11" Type="http://schemas.openxmlformats.org/officeDocument/2006/relationships/image" Target="../media/image17.png"/><Relationship Id="rId12"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png"/><Relationship Id="rId10" Type="http://schemas.openxmlformats.org/officeDocument/2006/relationships/image" Target="../media/image16.png"/></Relationships>
</file>

<file path=ppt/slides/_rels/slide1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jpe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hyperlink" Target="http://www.wired.com/2013/05/the-missing-vs-in-big-data-viability-and-value/" TargetMode="External"/><Relationship Id="rId3" Type="http://schemas.openxmlformats.org/officeDocument/2006/relationships/hyperlink" Target="http://www.informationweek.com/big-data/big-data-analytics/big-data-avoid-wanna-v-confusion/d/d-id/1111077" TargetMode="External"/><Relationship Id="rId4" Type="http://schemas.openxmlformats.org/officeDocument/2006/relationships/hyperlink" Target="http://inside-bigdata.com/2013/09/12/beyond-volume-variety-velocity-issue-big-data-veracity/" TargetMode="External"/><Relationship Id="rId5" Type="http://schemas.openxmlformats.org/officeDocument/2006/relationships/hyperlink" Target="http://inside-bigdata.com/2013/01/04/video-how-to-successfully-manage-the-four-vs-of-big-data/" TargetMode="Externa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5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5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5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5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5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5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5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5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5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6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6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6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6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image" Target="../media/image6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0.gstatic.com/images?q=tbn:ANd9GcQ2Bm6pu8c8RO7YO7CIAwOaoPJS7xLZX_jdPXfdbdJKUNBfP4hc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715" y="453256"/>
            <a:ext cx="9164506" cy="40649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1940732" y="4608861"/>
            <a:ext cx="8569490" cy="1298472"/>
          </a:xfrm>
        </p:spPr>
        <p:txBody>
          <a:bodyPr>
            <a:normAutofit/>
          </a:bodyPr>
          <a:lstStyle/>
          <a:p>
            <a:r>
              <a:rPr lang="en-IE" dirty="0" smtClean="0"/>
              <a:t>Darren </a:t>
            </a:r>
            <a:r>
              <a:rPr lang="en-IE" dirty="0" smtClean="0"/>
              <a:t>Redmond</a:t>
            </a:r>
          </a:p>
          <a:p>
            <a:r>
              <a:rPr lang="en-IE" dirty="0" smtClean="0"/>
              <a:t>Learn International</a:t>
            </a:r>
          </a:p>
          <a:p>
            <a:r>
              <a:rPr lang="en-IE" dirty="0" smtClean="0"/>
              <a:t>2018</a:t>
            </a:r>
            <a:r>
              <a:rPr lang="en-IE" dirty="0" smtClean="0"/>
              <a:t>-05-30 </a:t>
            </a:r>
            <a:endParaRPr lang="en-IE" dirty="0"/>
          </a:p>
        </p:txBody>
      </p:sp>
      <p:sp>
        <p:nvSpPr>
          <p:cNvPr id="2" name="TextBox 1"/>
          <p:cNvSpPr txBox="1"/>
          <p:nvPr/>
        </p:nvSpPr>
        <p:spPr>
          <a:xfrm>
            <a:off x="699234" y="6121367"/>
            <a:ext cx="10702560" cy="553998"/>
          </a:xfrm>
          <a:prstGeom prst="rect">
            <a:avLst/>
          </a:prstGeom>
          <a:noFill/>
        </p:spPr>
        <p:txBody>
          <a:bodyPr wrap="square" rtlCol="0">
            <a:spAutoFit/>
          </a:bodyPr>
          <a:lstStyle/>
          <a:p>
            <a:pPr algn="ctr"/>
            <a:r>
              <a:rPr lang="en-US" sz="3000" dirty="0"/>
              <a:t>https://</a:t>
            </a:r>
            <a:r>
              <a:rPr lang="en-US" sz="3000" dirty="0" err="1"/>
              <a:t>github.com</a:t>
            </a:r>
            <a:r>
              <a:rPr lang="en-US" sz="3000" dirty="0"/>
              <a:t>/</a:t>
            </a:r>
            <a:r>
              <a:rPr lang="en-US" sz="3000" dirty="0" err="1"/>
              <a:t>darrenredmond</a:t>
            </a:r>
            <a:r>
              <a:rPr lang="en-US" sz="3000" dirty="0"/>
              <a:t>/</a:t>
            </a:r>
            <a:r>
              <a:rPr lang="en-US" sz="3000" dirty="0" err="1" smtClean="0"/>
              <a:t>learn_international</a:t>
            </a:r>
            <a:endParaRPr lang="en-US" sz="3000" dirty="0"/>
          </a:p>
        </p:txBody>
      </p:sp>
    </p:spTree>
    <p:extLst>
      <p:ext uri="{BB962C8B-B14F-4D97-AF65-F5344CB8AC3E}">
        <p14:creationId xmlns:p14="http://schemas.microsoft.com/office/powerpoint/2010/main" val="17810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Solving Big Data Problems</a:t>
            </a:r>
            <a:endParaRPr lang="en-IE" dirty="0"/>
          </a:p>
        </p:txBody>
      </p:sp>
      <p:sp>
        <p:nvSpPr>
          <p:cNvPr id="3" name="Content Placeholder 2"/>
          <p:cNvSpPr>
            <a:spLocks noGrp="1"/>
          </p:cNvSpPr>
          <p:nvPr>
            <p:ph idx="1"/>
          </p:nvPr>
        </p:nvSpPr>
        <p:spPr/>
        <p:txBody>
          <a:bodyPr>
            <a:normAutofit/>
          </a:bodyPr>
          <a:lstStyle/>
          <a:p>
            <a:r>
              <a:rPr lang="en-IE" sz="3200" dirty="0" smtClean="0"/>
              <a:t>Plenty of information can be gathered from big data</a:t>
            </a:r>
          </a:p>
          <a:p>
            <a:r>
              <a:rPr lang="en-IE" sz="3200" dirty="0" smtClean="0"/>
              <a:t>It should be stored in a cost-effective way</a:t>
            </a:r>
          </a:p>
          <a:p>
            <a:r>
              <a:rPr lang="en-IE" sz="3200" dirty="0" smtClean="0"/>
              <a:t>We should be able to process it efficiently</a:t>
            </a:r>
          </a:p>
          <a:p>
            <a:r>
              <a:rPr lang="en-IE" sz="3200" dirty="0" smtClean="0"/>
              <a:t>Foundations of Hadoop</a:t>
            </a:r>
            <a:endParaRPr lang="en-IE" dirty="0" smtClean="0"/>
          </a:p>
          <a:p>
            <a:pPr marL="457200" lvl="1" indent="0">
              <a:buNone/>
            </a:pPr>
            <a:endParaRPr lang="en-IE" dirty="0"/>
          </a:p>
        </p:txBody>
      </p:sp>
    </p:spTree>
    <p:extLst>
      <p:ext uri="{BB962C8B-B14F-4D97-AF65-F5344CB8AC3E}">
        <p14:creationId xmlns:p14="http://schemas.microsoft.com/office/powerpoint/2010/main" val="245705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38749317"/>
              </p:ext>
            </p:extLst>
          </p:nvPr>
        </p:nvGraphicFramePr>
        <p:xfrm>
          <a:off x="1718972" y="1521717"/>
          <a:ext cx="8900102" cy="4781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609600" y="281252"/>
            <a:ext cx="10972800" cy="1252728"/>
          </a:xfrm>
        </p:spPr>
        <p:txBody>
          <a:bodyPr/>
          <a:lstStyle/>
          <a:p>
            <a:r>
              <a:rPr lang="en-IE" dirty="0" smtClean="0"/>
              <a:t>More Vs</a:t>
            </a:r>
            <a:endParaRPr lang="en-IE" dirty="0"/>
          </a:p>
        </p:txBody>
      </p:sp>
    </p:spTree>
    <p:extLst>
      <p:ext uri="{BB962C8B-B14F-4D97-AF65-F5344CB8AC3E}">
        <p14:creationId xmlns:p14="http://schemas.microsoft.com/office/powerpoint/2010/main" val="37360701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higher-education-marketing.com/uploads/big-data-dimens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19" y="781079"/>
            <a:ext cx="9698441" cy="508428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212" y="1170662"/>
            <a:ext cx="570440" cy="48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5100" y="1172812"/>
            <a:ext cx="738387" cy="7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64618" y="1177633"/>
            <a:ext cx="383758" cy="45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3105" y="2415643"/>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https://encrypted-tbn2.gstatic.com/images?q=tbn:ANd9GcSjJLcrtzZloUxbRRSsV_gVtI0RWuJfmSzh86BqmXIVGn3gNMM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60594" y="2491199"/>
            <a:ext cx="615372" cy="570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661689">
            <a:off x="10147653" y="4382975"/>
            <a:ext cx="373202" cy="44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descr="https://encrypted-tbn2.gstatic.com/images?q=tbn:ANd9GcSjJLcrtzZloUxbRRSsV_gVtI0RWuJfmSzh86BqmXIVGn3gNMM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295723">
            <a:off x="10740821" y="1996870"/>
            <a:ext cx="533451" cy="494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454">
            <a:off x="11316186" y="4176590"/>
            <a:ext cx="726497" cy="61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9972476">
            <a:off x="10681434" y="3556647"/>
            <a:ext cx="609725" cy="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11232173" y="4887945"/>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3905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758" y="1775822"/>
            <a:ext cx="11479518" cy="4630923"/>
          </a:xfrm>
        </p:spPr>
        <p:txBody>
          <a:bodyPr>
            <a:noAutofit/>
          </a:bodyPr>
          <a:lstStyle/>
          <a:p>
            <a:pPr>
              <a:lnSpc>
                <a:spcPct val="170000"/>
              </a:lnSpc>
            </a:pPr>
            <a:r>
              <a:rPr lang="en-IE" dirty="0" smtClean="0"/>
              <a:t>Uncertainty of Data</a:t>
            </a:r>
          </a:p>
          <a:p>
            <a:pPr>
              <a:lnSpc>
                <a:spcPct val="170000"/>
              </a:lnSpc>
            </a:pPr>
            <a:r>
              <a:rPr lang="en-IE" dirty="0"/>
              <a:t>I</a:t>
            </a:r>
            <a:r>
              <a:rPr lang="en-IE" dirty="0" smtClean="0"/>
              <a:t>t’s </a:t>
            </a:r>
            <a:r>
              <a:rPr lang="en-IE" dirty="0"/>
              <a:t>hard to know which information is accurate and which is out of date. This is why one in three business leaders do not trust the information they use to make decisions. </a:t>
            </a:r>
            <a:endParaRPr lang="en-IE" dirty="0" smtClean="0"/>
          </a:p>
          <a:p>
            <a:pPr>
              <a:lnSpc>
                <a:spcPct val="170000"/>
              </a:lnSpc>
            </a:pPr>
            <a:r>
              <a:rPr lang="en-IE" dirty="0" smtClean="0"/>
              <a:t>Poor </a:t>
            </a:r>
            <a:r>
              <a:rPr lang="en-IE" dirty="0"/>
              <a:t>data quality costs the U.S. economy around $3.1 trillion each year, giving scientists a huge incentive for establishing systems that maintain the veracity of </a:t>
            </a:r>
            <a:r>
              <a:rPr lang="en-IE" dirty="0" smtClean="0"/>
              <a:t>data</a:t>
            </a:r>
            <a:r>
              <a:rPr lang="en-IE" dirty="0"/>
              <a:t>.</a:t>
            </a:r>
            <a:endParaRPr lang="en-IE" dirty="0" smtClean="0"/>
          </a:p>
        </p:txBody>
      </p:sp>
      <p:sp>
        <p:nvSpPr>
          <p:cNvPr id="2" name="Title 1"/>
          <p:cNvSpPr>
            <a:spLocks noGrp="1"/>
          </p:cNvSpPr>
          <p:nvPr>
            <p:ph type="title"/>
          </p:nvPr>
        </p:nvSpPr>
        <p:spPr>
          <a:xfrm>
            <a:off x="384036" y="247291"/>
            <a:ext cx="11331700" cy="1320800"/>
          </a:xfrm>
        </p:spPr>
        <p:txBody>
          <a:bodyPr/>
          <a:lstStyle/>
          <a:p>
            <a:r>
              <a:rPr lang="en-IE" dirty="0" smtClean="0"/>
              <a:t>Veracity</a:t>
            </a:r>
            <a:endParaRPr lang="en-IE" dirty="0"/>
          </a:p>
        </p:txBody>
      </p:sp>
    </p:spTree>
    <p:extLst>
      <p:ext uri="{BB962C8B-B14F-4D97-AF65-F5344CB8AC3E}">
        <p14:creationId xmlns:p14="http://schemas.microsoft.com/office/powerpoint/2010/main" val="1216044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9156"/>
            <a:ext cx="12192000" cy="4217476"/>
          </a:xfrm>
        </p:spPr>
        <p:txBody>
          <a:bodyPr>
            <a:noAutofit/>
          </a:bodyPr>
          <a:lstStyle/>
          <a:p>
            <a:pPr>
              <a:lnSpc>
                <a:spcPct val="150000"/>
              </a:lnSpc>
            </a:pPr>
            <a:r>
              <a:rPr lang="en-IE" sz="2200" dirty="0" smtClean="0"/>
              <a:t>Businesses should make </a:t>
            </a:r>
            <a:r>
              <a:rPr lang="en-IE" sz="2200" dirty="0"/>
              <a:t>a business case for any attempt to collect and leverage big </a:t>
            </a:r>
            <a:r>
              <a:rPr lang="en-IE" sz="2200" dirty="0" smtClean="0"/>
              <a:t>data.</a:t>
            </a:r>
          </a:p>
          <a:p>
            <a:pPr>
              <a:lnSpc>
                <a:spcPct val="150000"/>
              </a:lnSpc>
            </a:pPr>
            <a:r>
              <a:rPr lang="en-IE" sz="2200" dirty="0" smtClean="0"/>
              <a:t>Cost Benefit Analysis</a:t>
            </a:r>
          </a:p>
          <a:p>
            <a:pPr>
              <a:lnSpc>
                <a:spcPct val="150000"/>
              </a:lnSpc>
            </a:pPr>
            <a:r>
              <a:rPr lang="en-IE" sz="2200" dirty="0" smtClean="0"/>
              <a:t>Investing in big data technologies/analytics may not be a good idea unless you can achieve Value.</a:t>
            </a:r>
            <a:endParaRPr lang="en-IE" sz="2200" dirty="0"/>
          </a:p>
          <a:p>
            <a:pPr>
              <a:lnSpc>
                <a:spcPct val="150000"/>
              </a:lnSpc>
            </a:pPr>
            <a:r>
              <a:rPr lang="en-IE" sz="2200" dirty="0" smtClean="0"/>
              <a:t>Big </a:t>
            </a:r>
            <a:r>
              <a:rPr lang="en-IE" sz="2200" dirty="0"/>
              <a:t>data means big business and every industry will reap the benefits from big </a:t>
            </a:r>
            <a:r>
              <a:rPr lang="en-IE" sz="2200" dirty="0" smtClean="0"/>
              <a:t>data.</a:t>
            </a:r>
          </a:p>
          <a:p>
            <a:pPr>
              <a:lnSpc>
                <a:spcPct val="150000"/>
              </a:lnSpc>
            </a:pPr>
            <a:r>
              <a:rPr lang="en-IE" sz="2200" u="sng" dirty="0" smtClean="0">
                <a:hlinkClick r:id="rId2"/>
              </a:rPr>
              <a:t>McKinsey</a:t>
            </a:r>
            <a:r>
              <a:rPr lang="en-IE" sz="2200" dirty="0"/>
              <a:t> states that potential annual value of big data to the US Health Care is $ 300 billion, more than double the total annual health care spending of </a:t>
            </a:r>
            <a:r>
              <a:rPr lang="en-IE" sz="2200" dirty="0" smtClean="0"/>
              <a:t>Spain.</a:t>
            </a:r>
          </a:p>
        </p:txBody>
      </p:sp>
      <p:sp>
        <p:nvSpPr>
          <p:cNvPr id="2" name="Title 1"/>
          <p:cNvSpPr>
            <a:spLocks noGrp="1"/>
          </p:cNvSpPr>
          <p:nvPr>
            <p:ph type="title"/>
          </p:nvPr>
        </p:nvSpPr>
        <p:spPr/>
        <p:txBody>
          <a:bodyPr/>
          <a:lstStyle/>
          <a:p>
            <a:r>
              <a:rPr lang="en-IE" dirty="0" smtClean="0"/>
              <a:t>Value</a:t>
            </a:r>
            <a:endParaRPr lang="en-IE" dirty="0"/>
          </a:p>
        </p:txBody>
      </p:sp>
    </p:spTree>
    <p:extLst>
      <p:ext uri="{BB962C8B-B14F-4D97-AF65-F5344CB8AC3E}">
        <p14:creationId xmlns:p14="http://schemas.microsoft.com/office/powerpoint/2010/main" val="5167653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263" y="1715757"/>
            <a:ext cx="9518145" cy="5142243"/>
          </a:xfrm>
        </p:spPr>
        <p:txBody>
          <a:bodyPr>
            <a:normAutofit/>
          </a:bodyPr>
          <a:lstStyle/>
          <a:p>
            <a:r>
              <a:rPr lang="en-IE" sz="3400" b="1" dirty="0" smtClean="0"/>
              <a:t>Variability</a:t>
            </a:r>
          </a:p>
          <a:p>
            <a:pPr lvl="1">
              <a:lnSpc>
                <a:spcPct val="150000"/>
              </a:lnSpc>
            </a:pPr>
            <a:r>
              <a:rPr lang="en-IE" dirty="0" smtClean="0"/>
              <a:t>Variability </a:t>
            </a:r>
            <a:r>
              <a:rPr lang="en-IE" dirty="0"/>
              <a:t>means that the meaning </a:t>
            </a:r>
            <a:r>
              <a:rPr lang="en-IE" dirty="0" smtClean="0"/>
              <a:t>is changing (</a:t>
            </a:r>
            <a:r>
              <a:rPr lang="en-IE" dirty="0"/>
              <a:t>rapidly). </a:t>
            </a:r>
            <a:r>
              <a:rPr lang="en-IE" dirty="0" smtClean="0"/>
              <a:t>E.g. the same words having a </a:t>
            </a:r>
            <a:r>
              <a:rPr lang="en-IE" dirty="0"/>
              <a:t>totally different </a:t>
            </a:r>
            <a:r>
              <a:rPr lang="en-IE" dirty="0" smtClean="0"/>
              <a:t>meaning in different contexts. This is very </a:t>
            </a:r>
            <a:r>
              <a:rPr lang="en-IE" dirty="0"/>
              <a:t>relevant </a:t>
            </a:r>
            <a:r>
              <a:rPr lang="en-IE" dirty="0" smtClean="0"/>
              <a:t>if companies wish to perform </a:t>
            </a:r>
            <a:r>
              <a:rPr lang="en-IE" dirty="0"/>
              <a:t>sentiment analyses. </a:t>
            </a:r>
            <a:endParaRPr lang="en-IE" dirty="0" smtClean="0"/>
          </a:p>
          <a:p>
            <a:r>
              <a:rPr lang="en-IE" sz="3400" b="1" dirty="0" smtClean="0"/>
              <a:t>Visualisation</a:t>
            </a:r>
          </a:p>
          <a:p>
            <a:pPr lvl="1">
              <a:lnSpc>
                <a:spcPct val="150000"/>
              </a:lnSpc>
            </a:pPr>
            <a:r>
              <a:rPr lang="en-IE" dirty="0"/>
              <a:t>Making all that vast amount of data comprehensible in a manner that is easy to understand and read. With the right analyses and visualizations, raw data can be put to use otherwise raw data remains essentially </a:t>
            </a:r>
            <a:r>
              <a:rPr lang="en-IE" dirty="0" smtClean="0"/>
              <a:t>useless</a:t>
            </a:r>
            <a:endParaRPr lang="en-IE" dirty="0"/>
          </a:p>
        </p:txBody>
      </p:sp>
      <p:sp>
        <p:nvSpPr>
          <p:cNvPr id="2" name="Title 1"/>
          <p:cNvSpPr>
            <a:spLocks noGrp="1"/>
          </p:cNvSpPr>
          <p:nvPr>
            <p:ph type="title"/>
          </p:nvPr>
        </p:nvSpPr>
        <p:spPr/>
        <p:txBody>
          <a:bodyPr/>
          <a:lstStyle/>
          <a:p>
            <a:r>
              <a:rPr lang="en-IE" dirty="0" smtClean="0"/>
              <a:t>More V’s?</a:t>
            </a:r>
            <a:endParaRPr lang="en-IE"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212" y="271715"/>
            <a:ext cx="570440" cy="48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5867" y="163868"/>
            <a:ext cx="738387" cy="7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64618" y="1177633"/>
            <a:ext cx="383758" cy="45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93105" y="2415643"/>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descr="https://encrypted-tbn2.gstatic.com/images?q=tbn:ANd9GcSjJLcrtzZloUxbRRSsV_gVtI0RWuJfmSzh86BqmXIVGn3gNMM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6568" y="2584194"/>
            <a:ext cx="615372" cy="570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61689">
            <a:off x="10698348" y="4949349"/>
            <a:ext cx="373202" cy="44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descr="https://encrypted-tbn2.gstatic.com/images?q=tbn:ANd9GcSjJLcrtzZloUxbRRSsV_gVtI0RWuJfmSzh86BqmXIVGn3gNMM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295723">
            <a:off x="10740821" y="1839911"/>
            <a:ext cx="533451" cy="494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90454">
            <a:off x="11316186" y="4176590"/>
            <a:ext cx="726497" cy="61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972476">
            <a:off x="10681434" y="3556647"/>
            <a:ext cx="609725" cy="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9890218" y="4716583"/>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912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8" y="930183"/>
            <a:ext cx="9550992" cy="5142243"/>
          </a:xfrm>
        </p:spPr>
        <p:txBody>
          <a:bodyPr>
            <a:normAutofit/>
          </a:bodyPr>
          <a:lstStyle/>
          <a:p>
            <a:endParaRPr lang="en-IE" sz="2000" dirty="0" smtClean="0"/>
          </a:p>
          <a:p>
            <a:endParaRPr lang="en-IE" sz="2000" dirty="0"/>
          </a:p>
          <a:p>
            <a:endParaRPr lang="en-IE" sz="2000" dirty="0" smtClean="0"/>
          </a:p>
          <a:p>
            <a:r>
              <a:rPr lang="en-IE" sz="2000" dirty="0" smtClean="0"/>
              <a:t>For further reading you should read </a:t>
            </a:r>
            <a:r>
              <a:rPr lang="en-IE" sz="2000" dirty="0"/>
              <a:t>the following: </a:t>
            </a:r>
            <a:endParaRPr lang="en-IE" sz="2000" dirty="0" smtClean="0"/>
          </a:p>
          <a:p>
            <a:pPr lvl="1"/>
            <a:r>
              <a:rPr lang="en-IE" dirty="0" smtClean="0">
                <a:hlinkClick r:id="rId2"/>
              </a:rPr>
              <a:t>http</a:t>
            </a:r>
            <a:r>
              <a:rPr lang="en-IE" dirty="0">
                <a:hlinkClick r:id="rId2"/>
              </a:rPr>
              <a:t>://www.wired.com/2013/05/the-missing-vs-in-big-data-viability-and-value</a:t>
            </a:r>
            <a:r>
              <a:rPr lang="en-IE" dirty="0" smtClean="0">
                <a:hlinkClick r:id="rId2"/>
              </a:rPr>
              <a:t>/</a:t>
            </a:r>
            <a:endParaRPr lang="en-IE" dirty="0" smtClean="0"/>
          </a:p>
          <a:p>
            <a:pPr lvl="1"/>
            <a:r>
              <a:rPr lang="en-IE" dirty="0">
                <a:hlinkClick r:id="rId3"/>
              </a:rPr>
              <a:t>http://www.informationweek.com/big-data/big-data-analytics/big-data-avoid-wanna-v-confusion/d/d-id/1111077</a:t>
            </a:r>
            <a:r>
              <a:rPr lang="en-IE" dirty="0" smtClean="0"/>
              <a:t>?</a:t>
            </a:r>
          </a:p>
          <a:p>
            <a:pPr lvl="1"/>
            <a:r>
              <a:rPr lang="en-IE" dirty="0">
                <a:hlinkClick r:id="rId4"/>
              </a:rPr>
              <a:t>http://inside-bigdata.com/2013/09/12/beyond-volume-variety-velocity-issue-big-data-veracity</a:t>
            </a:r>
            <a:r>
              <a:rPr lang="en-IE" dirty="0" smtClean="0">
                <a:hlinkClick r:id="rId4"/>
              </a:rPr>
              <a:t>/</a:t>
            </a:r>
            <a:endParaRPr lang="en-IE" dirty="0" smtClean="0"/>
          </a:p>
          <a:p>
            <a:r>
              <a:rPr lang="en-IE" b="1" dirty="0"/>
              <a:t>Video: </a:t>
            </a:r>
            <a:r>
              <a:rPr lang="en-IE" dirty="0"/>
              <a:t>How to Successfully Manage the Four V's of Big Data </a:t>
            </a:r>
            <a:r>
              <a:rPr lang="en-IE" b="1" dirty="0">
                <a:hlinkClick r:id="rId5"/>
              </a:rPr>
              <a:t>http://inside-bigdata.com/2013/01/04/video-how-to-successfully-manage-the-four-vs-of-big-data</a:t>
            </a:r>
            <a:r>
              <a:rPr lang="en-IE" b="1" dirty="0" smtClean="0">
                <a:hlinkClick r:id="rId5"/>
              </a:rPr>
              <a:t>/</a:t>
            </a:r>
            <a:r>
              <a:rPr lang="en-IE" b="1" dirty="0" smtClean="0"/>
              <a:t> </a:t>
            </a:r>
            <a:endParaRPr lang="en-IE" b="1" dirty="0"/>
          </a:p>
          <a:p>
            <a:endParaRPr lang="en-IE" dirty="0"/>
          </a:p>
        </p:txBody>
      </p:sp>
      <p:sp>
        <p:nvSpPr>
          <p:cNvPr id="2" name="Title 1"/>
          <p:cNvSpPr>
            <a:spLocks noGrp="1"/>
          </p:cNvSpPr>
          <p:nvPr>
            <p:ph type="title"/>
          </p:nvPr>
        </p:nvSpPr>
        <p:spPr/>
        <p:txBody>
          <a:bodyPr/>
          <a:lstStyle/>
          <a:p>
            <a:r>
              <a:rPr lang="en-IE" dirty="0" smtClean="0"/>
              <a:t>More V’s?</a:t>
            </a:r>
            <a:endParaRPr lang="en-IE" dirty="0"/>
          </a:p>
        </p:txBody>
      </p:sp>
      <p:pic>
        <p:nvPicPr>
          <p:cNvPr id="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8212" y="271715"/>
            <a:ext cx="570440" cy="481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95867" y="163868"/>
            <a:ext cx="738387" cy="7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64618" y="1177633"/>
            <a:ext cx="383758" cy="454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3105" y="2415643"/>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descr="https://encrypted-tbn2.gstatic.com/images?q=tbn:ANd9GcSjJLcrtzZloUxbRRSsV_gVtI0RWuJfmSzh86BqmXIVGn3gNMMm"/>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32933" y="4264396"/>
            <a:ext cx="615372" cy="5704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61689">
            <a:off x="10698348" y="4949349"/>
            <a:ext cx="373202" cy="44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descr="https://encrypted-tbn2.gstatic.com/images?q=tbn:ANd9GcSjJLcrtzZloUxbRRSsV_gVtI0RWuJfmSzh86BqmXIVGn3gNMMm"/>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0295723">
            <a:off x="10740821" y="1839911"/>
            <a:ext cx="533451" cy="494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454">
            <a:off x="11316186" y="4176590"/>
            <a:ext cx="726497" cy="61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9972476">
            <a:off x="10681434" y="3556647"/>
            <a:ext cx="609725" cy="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11193105" y="4810256"/>
            <a:ext cx="726784" cy="90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072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2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2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2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2757" y="1626655"/>
            <a:ext cx="9877777" cy="5117193"/>
          </a:xfrm>
        </p:spPr>
        <p:txBody>
          <a:bodyPr>
            <a:noAutofit/>
          </a:bodyPr>
          <a:lstStyle/>
          <a:p>
            <a:r>
              <a:rPr lang="en-US" sz="3200" dirty="0" smtClean="0"/>
              <a:t>Tableau</a:t>
            </a:r>
          </a:p>
          <a:p>
            <a:r>
              <a:rPr lang="en-US" sz="3200" dirty="0" smtClean="0"/>
              <a:t>Excel</a:t>
            </a:r>
          </a:p>
          <a:p>
            <a:r>
              <a:rPr lang="en-US" sz="3200" dirty="0" smtClean="0"/>
              <a:t>Power BI</a:t>
            </a:r>
          </a:p>
          <a:p>
            <a:r>
              <a:rPr lang="en-US" sz="3200" dirty="0" smtClean="0"/>
              <a:t>Rapid Miner</a:t>
            </a:r>
          </a:p>
          <a:p>
            <a:r>
              <a:rPr lang="en-US" sz="3200" dirty="0" smtClean="0"/>
              <a:t>R</a:t>
            </a:r>
            <a:r>
              <a:rPr lang="en-US" sz="3200" dirty="0"/>
              <a:t> </a:t>
            </a:r>
            <a:r>
              <a:rPr lang="en-US" sz="3200" dirty="0" smtClean="0"/>
              <a:t>&amp; Python</a:t>
            </a:r>
          </a:p>
          <a:p>
            <a:r>
              <a:rPr lang="en-US" sz="3200" dirty="0" smtClean="0"/>
              <a:t>SAS / SPSS</a:t>
            </a:r>
          </a:p>
          <a:p>
            <a:r>
              <a:rPr lang="en-US" sz="3200" dirty="0" smtClean="0"/>
              <a:t>Google Fusion Tables &amp; Charts</a:t>
            </a:r>
          </a:p>
          <a:p>
            <a:r>
              <a:rPr lang="en-US" sz="3200" dirty="0" smtClean="0"/>
              <a:t>D3.js</a:t>
            </a:r>
            <a:endParaRPr lang="en-US" sz="3200" dirty="0"/>
          </a:p>
          <a:p>
            <a:r>
              <a:rPr lang="en-US" sz="3200" dirty="0" err="1" smtClean="0"/>
              <a:t>Nosql</a:t>
            </a:r>
            <a:r>
              <a:rPr lang="en-US" sz="3200" dirty="0" smtClean="0"/>
              <a:t> Databases </a:t>
            </a:r>
            <a:r>
              <a:rPr lang="mr-IN" sz="3200" dirty="0" smtClean="0"/>
              <a:t>–</a:t>
            </a:r>
            <a:r>
              <a:rPr lang="en-US" sz="3200" dirty="0" smtClean="0"/>
              <a:t> </a:t>
            </a:r>
            <a:r>
              <a:rPr lang="en-US" sz="3200" dirty="0" err="1" smtClean="0"/>
              <a:t>Hadoop</a:t>
            </a:r>
            <a:r>
              <a:rPr lang="en-US" sz="3200" dirty="0" smtClean="0"/>
              <a:t>, Teradata</a:t>
            </a:r>
            <a:endParaRPr lang="en-US" sz="3200" dirty="0"/>
          </a:p>
        </p:txBody>
      </p:sp>
      <p:sp>
        <p:nvSpPr>
          <p:cNvPr id="3" name="Title 2"/>
          <p:cNvSpPr>
            <a:spLocks noGrp="1"/>
          </p:cNvSpPr>
          <p:nvPr>
            <p:ph type="title"/>
          </p:nvPr>
        </p:nvSpPr>
        <p:spPr/>
        <p:txBody>
          <a:bodyPr/>
          <a:lstStyle/>
          <a:p>
            <a:r>
              <a:rPr lang="en-US" dirty="0" smtClean="0"/>
              <a:t>Big Data Tools</a:t>
            </a:r>
            <a:endParaRPr lang="en-US" dirty="0"/>
          </a:p>
        </p:txBody>
      </p:sp>
    </p:spTree>
    <p:extLst>
      <p:ext uri="{BB962C8B-B14F-4D97-AF65-F5344CB8AC3E}">
        <p14:creationId xmlns:p14="http://schemas.microsoft.com/office/powerpoint/2010/main" val="43812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descr="slide1.jpg"/>
          <p:cNvPicPr preferRelativeResize="0"/>
          <p:nvPr/>
        </p:nvPicPr>
        <p:blipFill rotWithShape="1">
          <a:blip r:embed="rId3">
            <a:alphaModFix/>
          </a:blip>
          <a:srcRect t="12109" b="34694"/>
          <a:stretch/>
        </p:blipFill>
        <p:spPr>
          <a:xfrm>
            <a:off x="0" y="18661"/>
            <a:ext cx="12192000" cy="3648269"/>
          </a:xfrm>
          <a:prstGeom prst="rect">
            <a:avLst/>
          </a:prstGeom>
          <a:noFill/>
          <a:ln>
            <a:noFill/>
          </a:ln>
        </p:spPr>
      </p:pic>
    </p:spTree>
    <p:extLst>
      <p:ext uri="{BB962C8B-B14F-4D97-AF65-F5344CB8AC3E}">
        <p14:creationId xmlns:p14="http://schemas.microsoft.com/office/powerpoint/2010/main" val="2189995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descr="slide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5701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400" dirty="0" smtClean="0"/>
              <a:t>Big Data</a:t>
            </a:r>
          </a:p>
          <a:p>
            <a:r>
              <a:rPr lang="en-US" sz="3400" dirty="0" smtClean="0"/>
              <a:t>Tools for Big Data &amp; Data Analytics</a:t>
            </a:r>
          </a:p>
          <a:p>
            <a:r>
              <a:rPr lang="en-US" sz="3400" dirty="0" err="1" smtClean="0"/>
              <a:t>Visualisation</a:t>
            </a:r>
            <a:r>
              <a:rPr lang="en-US" sz="3400" dirty="0" smtClean="0"/>
              <a:t> Best Practices</a:t>
            </a:r>
          </a:p>
          <a:p>
            <a:r>
              <a:rPr lang="en-US" sz="3400" dirty="0" smtClean="0"/>
              <a:t>Business Intelligence </a:t>
            </a:r>
            <a:r>
              <a:rPr lang="mr-IN" sz="3400" dirty="0" smtClean="0"/>
              <a:t>–</a:t>
            </a:r>
            <a:r>
              <a:rPr lang="en-US" sz="3400" dirty="0" smtClean="0"/>
              <a:t> Extracting Value</a:t>
            </a:r>
          </a:p>
          <a:p>
            <a:r>
              <a:rPr lang="en-US" sz="3400" dirty="0" smtClean="0"/>
              <a:t>Data Privacy - GDPR</a:t>
            </a:r>
          </a:p>
          <a:p>
            <a:endParaRPr lang="en-US" dirty="0"/>
          </a:p>
        </p:txBody>
      </p:sp>
      <p:sp>
        <p:nvSpPr>
          <p:cNvPr id="3" name="Title 2"/>
          <p:cNvSpPr>
            <a:spLocks noGrp="1"/>
          </p:cNvSpPr>
          <p:nvPr>
            <p:ph type="title"/>
          </p:nvPr>
        </p:nvSpPr>
        <p:spPr/>
        <p:txBody>
          <a:bodyPr/>
          <a:lstStyle/>
          <a:p>
            <a:r>
              <a:rPr lang="en-US" dirty="0" smtClean="0"/>
              <a:t>Lecture Overview</a:t>
            </a:r>
            <a:endParaRPr lang="en-US" dirty="0"/>
          </a:p>
        </p:txBody>
      </p:sp>
    </p:spTree>
    <p:extLst>
      <p:ext uri="{BB962C8B-B14F-4D97-AF65-F5344CB8AC3E}">
        <p14:creationId xmlns:p14="http://schemas.microsoft.com/office/powerpoint/2010/main" val="48818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descr="slide3.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243480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a:spLocks noGrp="1"/>
          </p:cNvSpPr>
          <p:nvPr>
            <p:ph type="pic" idx="2"/>
          </p:nvPr>
        </p:nvSpPr>
        <p:spPr>
          <a:xfrm>
            <a:off x="621291" y="1600201"/>
            <a:ext cx="10949419"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226" name="Shape 226"/>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27" name="Shape 227" descr="slide4.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96927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09600" y="1600201"/>
            <a:ext cx="109728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34" name="Shape 234"/>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35" name="Shape 235" descr="slide5.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15791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descr="slide6.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22225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09600" y="1600201"/>
            <a:ext cx="109728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48" name="Shape 248"/>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49" name="Shape 249" descr="slide7.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03941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09600" y="1600201"/>
            <a:ext cx="109728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56" name="Shape 256"/>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57" name="Shape 257" descr="slide8.jp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8" name="Shape 258"/>
          <p:cNvSpPr txBox="1"/>
          <p:nvPr/>
        </p:nvSpPr>
        <p:spPr>
          <a:xfrm>
            <a:off x="2246574" y="6282608"/>
            <a:ext cx="8163559"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a:solidFill>
                  <a:srgbClr val="383838"/>
                </a:solidFill>
                <a:latin typeface="Cabin"/>
                <a:ea typeface="Cabin"/>
                <a:cs typeface="Cabin"/>
                <a:sym typeface="Cabin"/>
              </a:rPr>
              <a:t>Source: Wikipedia</a:t>
            </a:r>
          </a:p>
        </p:txBody>
      </p:sp>
      <p:sp>
        <p:nvSpPr>
          <p:cNvPr id="259" name="Shape 259"/>
          <p:cNvSpPr txBox="1"/>
          <p:nvPr/>
        </p:nvSpPr>
        <p:spPr>
          <a:xfrm>
            <a:off x="4816421" y="957778"/>
            <a:ext cx="3095557"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717171"/>
                </a:solidFill>
                <a:latin typeface="Cabin"/>
                <a:ea typeface="Cabin"/>
                <a:cs typeface="Cabin"/>
                <a:sym typeface="Cabin"/>
              </a:rPr>
              <a:t>“Anscombe’s Quartet”</a:t>
            </a:r>
          </a:p>
        </p:txBody>
      </p:sp>
    </p:spTree>
    <p:extLst>
      <p:ext uri="{BB962C8B-B14F-4D97-AF65-F5344CB8AC3E}">
        <p14:creationId xmlns:p14="http://schemas.microsoft.com/office/powerpoint/2010/main" val="45207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200400" y="4648198"/>
            <a:ext cx="5791200" cy="818470"/>
          </a:xfrm>
          <a:prstGeom prst="rect">
            <a:avLst/>
          </a:prstGeom>
          <a:noFill/>
          <a:ln>
            <a:noFill/>
          </a:ln>
        </p:spPr>
        <p:txBody>
          <a:bodyPr lIns="91425" tIns="45700" rIns="91425" bIns="45700" anchor="t" anchorCtr="0">
            <a:noAutofit/>
          </a:bodyPr>
          <a:lstStyle/>
          <a:p>
            <a:pPr marL="0" marR="0" lvl="0" indent="0" algn="ctr" rtl="0">
              <a:spcBef>
                <a:spcPts val="0"/>
              </a:spcBef>
              <a:buClr>
                <a:srgbClr val="161616"/>
              </a:buClr>
              <a:buSzPct val="25000"/>
              <a:buFont typeface="Arial"/>
              <a:buNone/>
            </a:pPr>
            <a:endParaRPr sz="2800" b="0" i="0" u="none" strike="noStrike" cap="none">
              <a:solidFill>
                <a:srgbClr val="161616"/>
              </a:solidFill>
              <a:latin typeface="Cabin"/>
              <a:ea typeface="Cabin"/>
              <a:cs typeface="Cabin"/>
              <a:sym typeface="Cabin"/>
            </a:endParaRPr>
          </a:p>
        </p:txBody>
      </p:sp>
      <p:pic>
        <p:nvPicPr>
          <p:cNvPr id="266" name="Shape 266" descr="slide9.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10385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3200400" y="4648198"/>
            <a:ext cx="5791200" cy="818470"/>
          </a:xfrm>
          <a:prstGeom prst="rect">
            <a:avLst/>
          </a:prstGeom>
          <a:noFill/>
          <a:ln>
            <a:noFill/>
          </a:ln>
        </p:spPr>
        <p:txBody>
          <a:bodyPr lIns="91425" tIns="45700" rIns="91425" bIns="45700" anchor="t" anchorCtr="0">
            <a:noAutofit/>
          </a:bodyPr>
          <a:lstStyle/>
          <a:p>
            <a:pPr marL="0" marR="0" lvl="0" indent="0" algn="ctr" rtl="0">
              <a:spcBef>
                <a:spcPts val="0"/>
              </a:spcBef>
              <a:buClr>
                <a:srgbClr val="161616"/>
              </a:buClr>
              <a:buSzPct val="25000"/>
              <a:buFont typeface="Arial"/>
              <a:buNone/>
            </a:pPr>
            <a:endParaRPr sz="2800" b="0" i="0" u="none" strike="noStrike" cap="none">
              <a:solidFill>
                <a:srgbClr val="161616"/>
              </a:solidFill>
              <a:latin typeface="Cabin"/>
              <a:ea typeface="Cabin"/>
              <a:cs typeface="Cabin"/>
              <a:sym typeface="Cabin"/>
            </a:endParaRPr>
          </a:p>
        </p:txBody>
      </p:sp>
      <p:pic>
        <p:nvPicPr>
          <p:cNvPr id="273" name="Shape 273" descr="slide10.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3195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descr="slide11.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21175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descr="slide1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33992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TextBox 2"/>
          <p:cNvSpPr txBox="1"/>
          <p:nvPr/>
        </p:nvSpPr>
        <p:spPr>
          <a:xfrm>
            <a:off x="185511" y="2411448"/>
            <a:ext cx="11715735" cy="3816429"/>
          </a:xfrm>
          <a:prstGeom prst="rect">
            <a:avLst/>
          </a:prstGeom>
          <a:noFill/>
        </p:spPr>
        <p:txBody>
          <a:bodyPr wrap="square" rtlCol="0">
            <a:spAutoFit/>
          </a:bodyPr>
          <a:lstStyle/>
          <a:p>
            <a:pPr lvl="1"/>
            <a:r>
              <a:rPr lang="en-US" altLang="en-US" sz="3200" dirty="0" smtClean="0"/>
              <a:t>Massive </a:t>
            </a:r>
            <a:r>
              <a:rPr lang="en-US" altLang="en-US" sz="3200" dirty="0"/>
              <a:t>volumes of diverse and rapidly growing data </a:t>
            </a:r>
          </a:p>
          <a:p>
            <a:pPr lvl="1"/>
            <a:endParaRPr lang="en-US" altLang="en-US" sz="3200" dirty="0" smtClean="0"/>
          </a:p>
          <a:p>
            <a:pPr lvl="1"/>
            <a:r>
              <a:rPr lang="en-US" altLang="en-US" sz="3200" dirty="0" smtClean="0"/>
              <a:t>Mostly </a:t>
            </a:r>
            <a:r>
              <a:rPr lang="en-US" altLang="en-US" sz="3200" dirty="0"/>
              <a:t>unstructured, semi-structured, lightly structured</a:t>
            </a:r>
          </a:p>
          <a:p>
            <a:pPr lvl="1"/>
            <a:r>
              <a:rPr lang="en-US" altLang="en-US" sz="3200" dirty="0"/>
              <a:t>Heterogeneous</a:t>
            </a:r>
            <a:endParaRPr lang="en-IE" altLang="en-US" sz="3200" dirty="0"/>
          </a:p>
          <a:p>
            <a:pPr lvl="1"/>
            <a:endParaRPr lang="en-IE" altLang="en-US" sz="3200" dirty="0" smtClean="0"/>
          </a:p>
          <a:p>
            <a:pPr lvl="1"/>
            <a:r>
              <a:rPr lang="en-IE" altLang="en-US" sz="3200" dirty="0" smtClean="0"/>
              <a:t>Relational </a:t>
            </a:r>
            <a:r>
              <a:rPr lang="en-IE" altLang="en-US" sz="3200" dirty="0"/>
              <a:t>DBMS cannot achieve good performance to handle complex queries on Big Data</a:t>
            </a:r>
            <a:endParaRPr lang="en-US" altLang="en-US" sz="3200" dirty="0"/>
          </a:p>
          <a:p>
            <a:endParaRPr lang="en-US" dirty="0"/>
          </a:p>
        </p:txBody>
      </p:sp>
    </p:spTree>
    <p:extLst>
      <p:ext uri="{BB962C8B-B14F-4D97-AF65-F5344CB8AC3E}">
        <p14:creationId xmlns:p14="http://schemas.microsoft.com/office/powerpoint/2010/main" val="82174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Shape 291" descr="slide13.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756111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Shape 297" descr="slide14.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134559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descr="slide15.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59265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slide16.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943618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descr="slide17.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7283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descr="slide18.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578345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slide19.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585425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Shape 333" descr="slide20.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188893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340" name="Shape 340" descr="slide21.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816169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347" name="Shape 347" descr="slide2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09340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Source of Big Data</a:t>
            </a:r>
            <a:endParaRPr lang="en-IE" dirty="0"/>
          </a:p>
        </p:txBody>
      </p:sp>
      <p:sp>
        <p:nvSpPr>
          <p:cNvPr id="3" name="Content Placeholder 2"/>
          <p:cNvSpPr>
            <a:spLocks noGrp="1"/>
          </p:cNvSpPr>
          <p:nvPr>
            <p:ph idx="1"/>
          </p:nvPr>
        </p:nvSpPr>
        <p:spPr/>
        <p:txBody>
          <a:bodyPr>
            <a:normAutofit/>
          </a:bodyPr>
          <a:lstStyle/>
          <a:p>
            <a:r>
              <a:rPr lang="en-IE" sz="3200" dirty="0" smtClean="0"/>
              <a:t>Cell Phones</a:t>
            </a:r>
          </a:p>
          <a:p>
            <a:r>
              <a:rPr lang="en-IE" sz="3200" dirty="0" smtClean="0"/>
              <a:t>Ecommerce Websites for example, Amazon.com, etc.</a:t>
            </a:r>
          </a:p>
          <a:p>
            <a:r>
              <a:rPr lang="en-IE" sz="3200" dirty="0" smtClean="0"/>
              <a:t>Medicine</a:t>
            </a:r>
          </a:p>
          <a:p>
            <a:r>
              <a:rPr lang="en-IE" sz="3200" dirty="0" smtClean="0"/>
              <a:t>Social networks</a:t>
            </a:r>
          </a:p>
          <a:p>
            <a:r>
              <a:rPr lang="en-IE" sz="3200" dirty="0" smtClean="0"/>
              <a:t>Internet of Things - Sensors</a:t>
            </a:r>
          </a:p>
          <a:p>
            <a:pPr marL="0" indent="0">
              <a:buNone/>
            </a:pPr>
            <a:endParaRPr lang="en-IE" sz="3200" dirty="0" smtClean="0"/>
          </a:p>
          <a:p>
            <a:endParaRPr lang="en-IE" sz="3200" dirty="0" smtClean="0"/>
          </a:p>
          <a:p>
            <a:endParaRPr lang="en-IE" sz="3200" dirty="0"/>
          </a:p>
        </p:txBody>
      </p:sp>
    </p:spTree>
    <p:extLst>
      <p:ext uri="{BB962C8B-B14F-4D97-AF65-F5344CB8AC3E}">
        <p14:creationId xmlns:p14="http://schemas.microsoft.com/office/powerpoint/2010/main" val="128029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885008" y="2810929"/>
            <a:ext cx="6399445" cy="1039283"/>
          </a:xfrm>
          <a:prstGeom prst="rect">
            <a:avLst/>
          </a:prstGeom>
          <a:noFill/>
          <a:ln>
            <a:noFill/>
          </a:ln>
        </p:spPr>
        <p:txBody>
          <a:bodyPr lIns="91425" tIns="45700" rIns="91425" bIns="45700" anchor="t" anchorCtr="0">
            <a:noAutofit/>
          </a:bodyPr>
          <a:lstStyle/>
          <a:p>
            <a:pPr marL="0" marR="0" lvl="0" indent="0" algn="l" rtl="0">
              <a:spcBef>
                <a:spcPts val="0"/>
              </a:spcBef>
              <a:buClr>
                <a:srgbClr val="1F447D"/>
              </a:buClr>
              <a:buSzPct val="25000"/>
              <a:buFont typeface="Arial"/>
              <a:buNone/>
            </a:pPr>
            <a:endParaRPr sz="4400" b="0" i="0" u="none" strike="noStrike" cap="none">
              <a:solidFill>
                <a:srgbClr val="1F447D"/>
              </a:solidFill>
              <a:latin typeface="Cabin"/>
              <a:ea typeface="Cabin"/>
              <a:cs typeface="Cabin"/>
              <a:sym typeface="Cabin"/>
            </a:endParaRPr>
          </a:p>
        </p:txBody>
      </p:sp>
      <p:pic>
        <p:nvPicPr>
          <p:cNvPr id="354" name="Shape 354" descr="slide23.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365664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784634" y="1204113"/>
            <a:ext cx="9459772" cy="3968309"/>
          </a:xfrm>
          <a:prstGeom prst="rect">
            <a:avLst/>
          </a:prstGeom>
          <a:noFill/>
          <a:ln>
            <a:noFill/>
          </a:ln>
        </p:spPr>
        <p:txBody>
          <a:bodyPr lIns="91425" tIns="45700" rIns="91425" bIns="45700" anchor="t" anchorCtr="0">
            <a:noAutofit/>
          </a:bodyPr>
          <a:lstStyle/>
          <a:p>
            <a:pPr marL="457200" marR="0" lvl="0" indent="-457200" algn="l" rtl="0">
              <a:spcBef>
                <a:spcPts val="0"/>
              </a:spcBef>
              <a:buClr>
                <a:schemeClr val="dk1"/>
              </a:buClr>
              <a:buSzPct val="100000"/>
              <a:buFont typeface="Arial"/>
              <a:buNone/>
            </a:pPr>
            <a:endParaRPr sz="2800" b="0" i="0" u="none" strike="noStrike" cap="none">
              <a:solidFill>
                <a:schemeClr val="dk1"/>
              </a:solidFill>
              <a:latin typeface="Cabin"/>
              <a:ea typeface="Cabin"/>
              <a:cs typeface="Cabin"/>
              <a:sym typeface="Cabin"/>
            </a:endParaRPr>
          </a:p>
        </p:txBody>
      </p:sp>
      <p:pic>
        <p:nvPicPr>
          <p:cNvPr id="361" name="Shape 361" descr="slide24.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5882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2773988" y="2108200"/>
            <a:ext cx="8448193" cy="2348996"/>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2800" b="0" i="0" u="none" strike="noStrike" cap="none">
              <a:solidFill>
                <a:schemeClr val="dk1"/>
              </a:solidFill>
              <a:latin typeface="Cabin"/>
              <a:ea typeface="Cabin"/>
              <a:cs typeface="Cabin"/>
              <a:sym typeface="Cabin"/>
            </a:endParaRPr>
          </a:p>
        </p:txBody>
      </p:sp>
      <p:pic>
        <p:nvPicPr>
          <p:cNvPr id="368" name="Shape 368" descr="slide25.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29867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Shape 374" descr="slide26.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617977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descr="slide27.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114219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descr="slide28.jp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87" name="Shape 387"/>
          <p:cNvPicPr preferRelativeResize="0"/>
          <p:nvPr/>
        </p:nvPicPr>
        <p:blipFill>
          <a:blip r:embed="rId4">
            <a:extLst>
              <a:ext uri="{28A0092B-C50C-407E-A947-70E740481C1C}">
                <a14:useLocalDpi xmlns:a14="http://schemas.microsoft.com/office/drawing/2010/main" val="0"/>
              </a:ext>
            </a:extLst>
          </a:blip>
          <a:stretch>
            <a:fillRect/>
          </a:stretch>
        </p:blipFill>
        <p:spPr>
          <a:xfrm>
            <a:off x="2031648" y="1629422"/>
            <a:ext cx="8128704" cy="3599154"/>
          </a:xfrm>
          <a:prstGeom prst="rect">
            <a:avLst/>
          </a:prstGeom>
          <a:noFill/>
          <a:ln>
            <a:noFill/>
          </a:ln>
        </p:spPr>
      </p:pic>
    </p:spTree>
    <p:extLst>
      <p:ext uri="{BB962C8B-B14F-4D97-AF65-F5344CB8AC3E}">
        <p14:creationId xmlns:p14="http://schemas.microsoft.com/office/powerpoint/2010/main" val="4073864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descr="slide30.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93223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lide31.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109048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Shape 412" descr="slide3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564296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Shape 418" descr="slide33.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96577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Big Data - Definition</a:t>
            </a:r>
            <a:endParaRPr lang="en-IE" dirty="0"/>
          </a:p>
        </p:txBody>
      </p:sp>
      <p:sp>
        <p:nvSpPr>
          <p:cNvPr id="3" name="Content Placeholder 2"/>
          <p:cNvSpPr>
            <a:spLocks noGrp="1"/>
          </p:cNvSpPr>
          <p:nvPr>
            <p:ph idx="1"/>
          </p:nvPr>
        </p:nvSpPr>
        <p:spPr/>
        <p:txBody>
          <a:bodyPr>
            <a:normAutofit lnSpcReduction="10000"/>
          </a:bodyPr>
          <a:lstStyle/>
          <a:p>
            <a:r>
              <a:rPr lang="en-IE" sz="3200" dirty="0" smtClean="0"/>
              <a:t>No one definition</a:t>
            </a:r>
          </a:p>
          <a:p>
            <a:r>
              <a:rPr lang="en-IE" sz="3200" dirty="0" smtClean="0"/>
              <a:t>Very fast</a:t>
            </a:r>
          </a:p>
          <a:p>
            <a:r>
              <a:rPr lang="en-IE" sz="3200" dirty="0" smtClean="0"/>
              <a:t>Many sources</a:t>
            </a:r>
          </a:p>
          <a:p>
            <a:r>
              <a:rPr lang="en-IE" sz="3200" dirty="0" smtClean="0"/>
              <a:t>Different formats</a:t>
            </a:r>
          </a:p>
          <a:p>
            <a:r>
              <a:rPr lang="en-IE" sz="3200" dirty="0" smtClean="0"/>
              <a:t>3 V’s – Volume, Velocity, Variety</a:t>
            </a:r>
          </a:p>
          <a:p>
            <a:r>
              <a:rPr lang="en-IE" sz="3200" dirty="0" smtClean="0"/>
              <a:t>Are there more V’s</a:t>
            </a:r>
            <a:endParaRPr lang="en-IE" sz="3200" dirty="0"/>
          </a:p>
        </p:txBody>
      </p:sp>
    </p:spTree>
    <p:extLst>
      <p:ext uri="{BB962C8B-B14F-4D97-AF65-F5344CB8AC3E}">
        <p14:creationId xmlns:p14="http://schemas.microsoft.com/office/powerpoint/2010/main" val="2275694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Shape 424" descr="slide34.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16142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lide35.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25400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Shape 436" descr="slide36.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55813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Shape 442" descr="slide37.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508460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Shape 448" descr="slide38.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684986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descr="slide39.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002826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Shape 460" descr="slide40.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948460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Shape 466" descr="slide41.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132960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descr="slide4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404139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descr="slide43.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41725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thefinancialbrand.com/wp-content/uploads/2012/11/3_vs_of_big_data.jpg"/>
          <p:cNvPicPr>
            <a:picLocks noChangeAspect="1" noChangeArrowheads="1"/>
          </p:cNvPicPr>
          <p:nvPr/>
        </p:nvPicPr>
        <p:blipFill rotWithShape="1">
          <a:blip r:embed="rId2">
            <a:extLst>
              <a:ext uri="{28A0092B-C50C-407E-A947-70E740481C1C}">
                <a14:useLocalDpi xmlns:a14="http://schemas.microsoft.com/office/drawing/2010/main" val="0"/>
              </a:ext>
            </a:extLst>
          </a:blip>
          <a:srcRect l="13394"/>
          <a:stretch/>
        </p:blipFill>
        <p:spPr bwMode="auto">
          <a:xfrm>
            <a:off x="1380991" y="613772"/>
            <a:ext cx="9482200" cy="5348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502779" y="399530"/>
            <a:ext cx="184666" cy="369332"/>
          </a:xfrm>
          <a:prstGeom prst="rect">
            <a:avLst/>
          </a:prstGeom>
          <a:noFill/>
        </p:spPr>
        <p:txBody>
          <a:bodyPr wrap="none" rtlCol="0">
            <a:spAutoFit/>
          </a:bodyPr>
          <a:lstStyle/>
          <a:p>
            <a:r>
              <a:rPr lang="en-US" dirty="0" smtClean="0"/>
              <a:t>	</a:t>
            </a:r>
            <a:endParaRPr lang="en-US" dirty="0"/>
          </a:p>
        </p:txBody>
      </p:sp>
    </p:spTree>
    <p:extLst>
      <p:ext uri="{BB962C8B-B14F-4D97-AF65-F5344CB8AC3E}">
        <p14:creationId xmlns:p14="http://schemas.microsoft.com/office/powerpoint/2010/main" val="418011936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Shape 484" descr="slide44.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8755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Shape 490" descr="slide45.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310210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Shape 496" descr="slide46.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7879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rgbClr val="1F497D"/>
              </a:buClr>
              <a:buSzPct val="25000"/>
              <a:buFont typeface="Verdana"/>
              <a:buNone/>
            </a:pPr>
            <a:endParaRPr sz="3400" b="1" i="0" u="none" strike="noStrike" cap="none">
              <a:solidFill>
                <a:srgbClr val="1F497D"/>
              </a:solidFill>
              <a:latin typeface="Verdana"/>
              <a:ea typeface="Verdana"/>
              <a:cs typeface="Verdana"/>
              <a:sym typeface="Verdana"/>
            </a:endParaRPr>
          </a:p>
        </p:txBody>
      </p:sp>
      <p:sp>
        <p:nvSpPr>
          <p:cNvPr id="503" name="Shape 503"/>
          <p:cNvSpPr txBox="1">
            <a:spLocks noGrp="1"/>
          </p:cNvSpPr>
          <p:nvPr>
            <p:ph type="body" idx="1"/>
          </p:nvPr>
        </p:nvSpPr>
        <p:spPr>
          <a:xfrm>
            <a:off x="609600" y="1600201"/>
            <a:ext cx="109728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F497D"/>
              </a:buClr>
              <a:buSzPct val="25000"/>
              <a:buFont typeface="Arial"/>
              <a:buNone/>
            </a:pPr>
            <a:endParaRPr sz="1700" b="0" i="0" u="none" strike="noStrike" cap="none">
              <a:solidFill>
                <a:srgbClr val="1F497D"/>
              </a:solidFill>
              <a:latin typeface="Verdana"/>
              <a:ea typeface="Verdana"/>
              <a:cs typeface="Verdana"/>
              <a:sym typeface="Verdana"/>
            </a:endParaRPr>
          </a:p>
        </p:txBody>
      </p:sp>
      <p:pic>
        <p:nvPicPr>
          <p:cNvPr id="504" name="Shape 504" descr="slide47.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686685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609600" y="275167"/>
            <a:ext cx="10972800" cy="873504"/>
          </a:xfrm>
          <a:prstGeom prst="rect">
            <a:avLst/>
          </a:prstGeom>
          <a:noFill/>
          <a:ln>
            <a:noFill/>
          </a:ln>
        </p:spPr>
        <p:txBody>
          <a:bodyPr lIns="91425" tIns="45700" rIns="91425" bIns="45700" anchor="ctr" anchorCtr="0">
            <a:noAutofit/>
          </a:bodyPr>
          <a:lstStyle/>
          <a:p>
            <a:pPr marL="0" marR="0" lvl="0" indent="0" algn="l" rtl="0">
              <a:spcBef>
                <a:spcPts val="0"/>
              </a:spcBef>
              <a:buClr>
                <a:srgbClr val="1F497D"/>
              </a:buClr>
              <a:buSzPct val="25000"/>
              <a:buFont typeface="Verdana"/>
              <a:buNone/>
            </a:pPr>
            <a:endParaRPr sz="3400" b="1" i="0" u="none" strike="noStrike" cap="none">
              <a:solidFill>
                <a:srgbClr val="1F497D"/>
              </a:solidFill>
              <a:latin typeface="Verdana"/>
              <a:ea typeface="Verdana"/>
              <a:cs typeface="Verdana"/>
              <a:sym typeface="Verdana"/>
            </a:endParaRPr>
          </a:p>
        </p:txBody>
      </p:sp>
      <p:sp>
        <p:nvSpPr>
          <p:cNvPr id="511" name="Shape 511"/>
          <p:cNvSpPr txBox="1">
            <a:spLocks noGrp="1"/>
          </p:cNvSpPr>
          <p:nvPr>
            <p:ph type="body" idx="1"/>
          </p:nvPr>
        </p:nvSpPr>
        <p:spPr>
          <a:xfrm>
            <a:off x="609600" y="1600201"/>
            <a:ext cx="109728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F497D"/>
              </a:buClr>
              <a:buSzPct val="25000"/>
              <a:buFont typeface="Arial"/>
              <a:buNone/>
            </a:pPr>
            <a:endParaRPr sz="1700" b="0" i="0" u="none" strike="noStrike" cap="none">
              <a:solidFill>
                <a:srgbClr val="1F497D"/>
              </a:solidFill>
              <a:latin typeface="Verdana"/>
              <a:ea typeface="Verdana"/>
              <a:cs typeface="Verdana"/>
              <a:sym typeface="Verdana"/>
            </a:endParaRPr>
          </a:p>
        </p:txBody>
      </p:sp>
      <p:pic>
        <p:nvPicPr>
          <p:cNvPr id="512" name="Shape 512" descr="slide48.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903451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Shape 518" descr="slide49.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547548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Shape 524" descr="slide50.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698045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Shape 537" descr="slide52.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08072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885008" y="2810929"/>
            <a:ext cx="6399445" cy="1039283"/>
          </a:xfrm>
          <a:prstGeom prst="rect">
            <a:avLst/>
          </a:prstGeom>
          <a:noFill/>
          <a:ln>
            <a:noFill/>
          </a:ln>
        </p:spPr>
        <p:txBody>
          <a:bodyPr lIns="91425" tIns="45700" rIns="91425" bIns="45700" anchor="t" anchorCtr="0">
            <a:noAutofit/>
          </a:bodyPr>
          <a:lstStyle/>
          <a:p>
            <a:pPr marL="0" marR="0" lvl="0" indent="0" algn="l" rtl="0">
              <a:spcBef>
                <a:spcPts val="0"/>
              </a:spcBef>
              <a:buClr>
                <a:srgbClr val="1F447D"/>
              </a:buClr>
              <a:buSzPct val="25000"/>
              <a:buFont typeface="Arial"/>
              <a:buNone/>
            </a:pPr>
            <a:endParaRPr sz="4400" b="0" i="0" u="none" strike="noStrike" cap="none">
              <a:solidFill>
                <a:srgbClr val="1F447D"/>
              </a:solidFill>
              <a:latin typeface="Cabin"/>
              <a:ea typeface="Cabin"/>
              <a:cs typeface="Cabin"/>
              <a:sym typeface="Cabin"/>
            </a:endParaRPr>
          </a:p>
        </p:txBody>
      </p:sp>
      <p:pic>
        <p:nvPicPr>
          <p:cNvPr id="531" name="Shape 531" descr="slide51.jpg"/>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47720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Volume</a:t>
            </a:r>
            <a:endParaRPr lang="en-IE" dirty="0"/>
          </a:p>
        </p:txBody>
      </p:sp>
      <p:sp>
        <p:nvSpPr>
          <p:cNvPr id="3" name="Content Placeholder 2"/>
          <p:cNvSpPr>
            <a:spLocks noGrp="1"/>
          </p:cNvSpPr>
          <p:nvPr>
            <p:ph idx="1"/>
          </p:nvPr>
        </p:nvSpPr>
        <p:spPr/>
        <p:txBody>
          <a:bodyPr>
            <a:normAutofit fontScale="92500" lnSpcReduction="10000"/>
          </a:bodyPr>
          <a:lstStyle/>
          <a:p>
            <a:r>
              <a:rPr lang="en-IE" sz="3200" dirty="0" smtClean="0"/>
              <a:t>Storing data reliably for processing</a:t>
            </a:r>
          </a:p>
          <a:p>
            <a:r>
              <a:rPr lang="en-IE" sz="3200" dirty="0" smtClean="0"/>
              <a:t>Data worth for storage</a:t>
            </a:r>
          </a:p>
          <a:p>
            <a:pPr lvl="1"/>
            <a:r>
              <a:rPr lang="en-IE" dirty="0" smtClean="0"/>
              <a:t>Transactions</a:t>
            </a:r>
          </a:p>
          <a:p>
            <a:pPr lvl="1"/>
            <a:r>
              <a:rPr lang="en-IE" dirty="0" smtClean="0"/>
              <a:t>Logs</a:t>
            </a:r>
          </a:p>
          <a:p>
            <a:pPr lvl="1"/>
            <a:r>
              <a:rPr lang="en-IE" dirty="0" smtClean="0"/>
              <a:t>Business data</a:t>
            </a:r>
          </a:p>
          <a:p>
            <a:pPr lvl="1"/>
            <a:r>
              <a:rPr lang="en-IE" dirty="0" smtClean="0"/>
              <a:t>Sensor data</a:t>
            </a:r>
          </a:p>
          <a:p>
            <a:pPr lvl="1"/>
            <a:r>
              <a:rPr lang="en-IE" dirty="0" smtClean="0"/>
              <a:t>Medical Data</a:t>
            </a:r>
          </a:p>
          <a:p>
            <a:pPr lvl="1"/>
            <a:r>
              <a:rPr lang="en-IE" dirty="0" smtClean="0"/>
              <a:t>Social such as email, twitter, etc.</a:t>
            </a:r>
          </a:p>
          <a:p>
            <a:r>
              <a:rPr lang="en-IE" dirty="0" smtClean="0"/>
              <a:t>Storing and processing on a storage area network can take long time</a:t>
            </a:r>
            <a:endParaRPr lang="en-IE" dirty="0"/>
          </a:p>
        </p:txBody>
      </p:sp>
    </p:spTree>
    <p:extLst>
      <p:ext uri="{BB962C8B-B14F-4D97-AF65-F5344CB8AC3E}">
        <p14:creationId xmlns:p14="http://schemas.microsoft.com/office/powerpoint/2010/main" val="200488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Variety</a:t>
            </a:r>
            <a:endParaRPr lang="en-IE" dirty="0"/>
          </a:p>
        </p:txBody>
      </p:sp>
      <p:sp>
        <p:nvSpPr>
          <p:cNvPr id="3" name="Content Placeholder 2"/>
          <p:cNvSpPr>
            <a:spLocks noGrp="1"/>
          </p:cNvSpPr>
          <p:nvPr>
            <p:ph idx="1"/>
          </p:nvPr>
        </p:nvSpPr>
        <p:spPr/>
        <p:txBody>
          <a:bodyPr>
            <a:normAutofit fontScale="92500" lnSpcReduction="10000"/>
          </a:bodyPr>
          <a:lstStyle/>
          <a:p>
            <a:r>
              <a:rPr lang="en-IE" sz="3200" dirty="0" smtClean="0"/>
              <a:t>Databases and Data warehouses have been used for long time</a:t>
            </a:r>
          </a:p>
          <a:p>
            <a:pPr lvl="1"/>
            <a:r>
              <a:rPr lang="en-IE" dirty="0" smtClean="0"/>
              <a:t>Used for storing structured data</a:t>
            </a:r>
          </a:p>
          <a:p>
            <a:r>
              <a:rPr lang="en-IE" dirty="0" smtClean="0"/>
              <a:t>Data is available in many formats </a:t>
            </a:r>
          </a:p>
          <a:p>
            <a:pPr lvl="1"/>
            <a:r>
              <a:rPr lang="en-IE" dirty="0" smtClean="0"/>
              <a:t>For examples, a bank might have list of your account transactions, scans of your cheques, records of your interactions with customer service agents on Web or over phone</a:t>
            </a:r>
          </a:p>
          <a:p>
            <a:r>
              <a:rPr lang="en-IE" dirty="0" smtClean="0"/>
              <a:t>Traditional databases fail to store data in different formats</a:t>
            </a:r>
          </a:p>
          <a:p>
            <a:r>
              <a:rPr lang="en-IE" dirty="0" smtClean="0"/>
              <a:t>Hadoop can store data in any format, manipulate and reformat it later</a:t>
            </a:r>
          </a:p>
          <a:p>
            <a:endParaRPr lang="en-IE" sz="3200" dirty="0"/>
          </a:p>
        </p:txBody>
      </p:sp>
    </p:spTree>
    <p:extLst>
      <p:ext uri="{BB962C8B-B14F-4D97-AF65-F5344CB8AC3E}">
        <p14:creationId xmlns:p14="http://schemas.microsoft.com/office/powerpoint/2010/main" val="481987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Velocity</a:t>
            </a:r>
            <a:endParaRPr lang="en-IE" dirty="0"/>
          </a:p>
        </p:txBody>
      </p:sp>
      <p:sp>
        <p:nvSpPr>
          <p:cNvPr id="3" name="Content Placeholder 2"/>
          <p:cNvSpPr>
            <a:spLocks noGrp="1"/>
          </p:cNvSpPr>
          <p:nvPr>
            <p:ph idx="1"/>
          </p:nvPr>
        </p:nvSpPr>
        <p:spPr/>
        <p:txBody>
          <a:bodyPr>
            <a:normAutofit/>
          </a:bodyPr>
          <a:lstStyle/>
          <a:p>
            <a:r>
              <a:rPr lang="en-IE" sz="3200" dirty="0" smtClean="0"/>
              <a:t>Data is increasing in terabytes every day</a:t>
            </a:r>
          </a:p>
          <a:p>
            <a:r>
              <a:rPr lang="en-IE" sz="3200" dirty="0" smtClean="0"/>
              <a:t>It is hard to store such big amounts of data which can be useful</a:t>
            </a:r>
          </a:p>
          <a:p>
            <a:r>
              <a:rPr lang="en-IE" sz="3200" dirty="0" smtClean="0"/>
              <a:t>But some of it is discarded</a:t>
            </a:r>
          </a:p>
          <a:p>
            <a:r>
              <a:rPr lang="en-IE" sz="3200" dirty="0" smtClean="0"/>
              <a:t>Spending few minutes in an ecommerce website</a:t>
            </a:r>
          </a:p>
          <a:p>
            <a:pPr lvl="1"/>
            <a:r>
              <a:rPr lang="en-IE" dirty="0" smtClean="0"/>
              <a:t>Several recommendations can be made</a:t>
            </a:r>
            <a:endParaRPr lang="en-IE" dirty="0"/>
          </a:p>
        </p:txBody>
      </p:sp>
    </p:spTree>
    <p:extLst>
      <p:ext uri="{BB962C8B-B14F-4D97-AF65-F5344CB8AC3E}">
        <p14:creationId xmlns:p14="http://schemas.microsoft.com/office/powerpoint/2010/main" val="12076503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Waveform.thmx</Template>
  <TotalTime>1228</TotalTime>
  <Words>4833</Words>
  <Application>Microsoft Macintosh PowerPoint</Application>
  <PresentationFormat>Custom</PresentationFormat>
  <Paragraphs>350</Paragraphs>
  <Slides>68</Slides>
  <Notes>53</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Waveform</vt:lpstr>
      <vt:lpstr>PowerPoint Presentation</vt:lpstr>
      <vt:lpstr>Lecture Overview</vt:lpstr>
      <vt:lpstr>Big Data</vt:lpstr>
      <vt:lpstr>Source of Big Data</vt:lpstr>
      <vt:lpstr>Big Data - Definition</vt:lpstr>
      <vt:lpstr>PowerPoint Presentation</vt:lpstr>
      <vt:lpstr>Volume</vt:lpstr>
      <vt:lpstr>Variety</vt:lpstr>
      <vt:lpstr>Velocity</vt:lpstr>
      <vt:lpstr>Solving Big Data Problems</vt:lpstr>
      <vt:lpstr>More Vs</vt:lpstr>
      <vt:lpstr>PowerPoint Presentation</vt:lpstr>
      <vt:lpstr>Veracity</vt:lpstr>
      <vt:lpstr>Value</vt:lpstr>
      <vt:lpstr>More V’s?</vt:lpstr>
      <vt:lpstr>More V’s?</vt:lpstr>
      <vt:lpstr>Big Data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admin</dc:creator>
  <cp:lastModifiedBy>Darren Redmond</cp:lastModifiedBy>
  <cp:revision>63</cp:revision>
  <cp:lastPrinted>2014-05-13T15:12:20Z</cp:lastPrinted>
  <dcterms:created xsi:type="dcterms:W3CDTF">2014-02-10T21:37:00Z</dcterms:created>
  <dcterms:modified xsi:type="dcterms:W3CDTF">2018-05-30T00:15:14Z</dcterms:modified>
</cp:coreProperties>
</file>